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handoutMasterIdLst>
    <p:handoutMasterId r:id="rId17"/>
  </p:handoutMasterIdLst>
  <p:sldIdLst>
    <p:sldId id="256" r:id="rId2"/>
    <p:sldId id="262" r:id="rId3"/>
    <p:sldId id="263" r:id="rId4"/>
    <p:sldId id="259" r:id="rId5"/>
    <p:sldId id="257" r:id="rId6"/>
    <p:sldId id="260" r:id="rId7"/>
    <p:sldId id="274" r:id="rId8"/>
    <p:sldId id="264" r:id="rId9"/>
    <p:sldId id="266" r:id="rId10"/>
    <p:sldId id="267" r:id="rId11"/>
    <p:sldId id="269" r:id="rId12"/>
    <p:sldId id="270" r:id="rId13"/>
    <p:sldId id="273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492"/>
    <a:srgbClr val="777895"/>
    <a:srgbClr val="685528"/>
    <a:srgbClr val="C2A45E"/>
    <a:srgbClr val="0070C0"/>
    <a:srgbClr val="A0CBE8"/>
    <a:srgbClr val="FF9D99"/>
    <a:srgbClr val="F1CE63"/>
    <a:srgbClr val="B6992D"/>
    <a:srgbClr val="D6A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95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7DC30-2129-4CD4-8027-B299B0B0598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566F7ED-3113-4C9D-9933-30F803F744D7}">
      <dgm:prSet custT="1"/>
      <dgm:spPr>
        <a:ln>
          <a:noFill/>
        </a:ln>
      </dgm:spPr>
      <dgm:t>
        <a:bodyPr/>
        <a:lstStyle/>
        <a:p>
          <a:pPr rtl="0"/>
          <a:r>
            <a:rPr lang="en-US" sz="2800" dirty="0"/>
            <a:t>Event </a:t>
          </a:r>
          <a:r>
            <a:rPr lang="en-US" sz="2800" dirty="0" err="1"/>
            <a:t>seputar</a:t>
          </a:r>
          <a:r>
            <a:rPr lang="en-US" sz="2800" dirty="0"/>
            <a:t> </a:t>
          </a:r>
          <a:r>
            <a:rPr lang="en-US" sz="2800" dirty="0" err="1"/>
            <a:t>apa</a:t>
          </a:r>
          <a:r>
            <a:rPr lang="en-US" sz="2800" dirty="0"/>
            <a:t> </a:t>
          </a:r>
          <a:r>
            <a:rPr lang="en-US" sz="2800" dirty="0" err="1"/>
            <a:t>saja</a:t>
          </a:r>
          <a:r>
            <a:rPr lang="en-US" sz="2800" dirty="0"/>
            <a:t> yang </a:t>
          </a:r>
          <a:r>
            <a:rPr lang="id-ID" sz="2800" dirty="0"/>
            <a:t>menjadi </a:t>
          </a:r>
          <a:r>
            <a:rPr lang="en-US" sz="2800" dirty="0" err="1"/>
            <a:t>tren</a:t>
          </a:r>
          <a:r>
            <a:rPr lang="en-US" sz="2800" dirty="0"/>
            <a:t> di Indonesia?</a:t>
          </a:r>
        </a:p>
      </dgm:t>
    </dgm:pt>
    <dgm:pt modelId="{F6046768-9EB1-4BF6-98AB-87EC932E7D57}" type="parTrans" cxnId="{C3C7B4E3-4A03-457D-80BC-2459E9CB57AF}">
      <dgm:prSet/>
      <dgm:spPr/>
      <dgm:t>
        <a:bodyPr/>
        <a:lstStyle/>
        <a:p>
          <a:endParaRPr lang="en-US" sz="1400"/>
        </a:p>
      </dgm:t>
    </dgm:pt>
    <dgm:pt modelId="{F9C9EBE3-E2BA-4E9A-A0AF-29AB3F61654D}" type="sibTrans" cxnId="{C3C7B4E3-4A03-457D-80BC-2459E9CB57AF}">
      <dgm:prSet/>
      <dgm:spPr/>
      <dgm:t>
        <a:bodyPr/>
        <a:lstStyle/>
        <a:p>
          <a:endParaRPr lang="en-US" sz="1400"/>
        </a:p>
      </dgm:t>
    </dgm:pt>
    <dgm:pt modelId="{454C3A4F-49BF-476D-8EB3-DEA6974F8480}">
      <dgm:prSet custT="1"/>
      <dgm:spPr>
        <a:ln>
          <a:noFill/>
        </a:ln>
      </dgm:spPr>
      <dgm:t>
        <a:bodyPr/>
        <a:lstStyle/>
        <a:p>
          <a:pPr rtl="0"/>
          <a:r>
            <a:rPr lang="en-US" sz="2800" dirty="0" err="1"/>
            <a:t>Apa</a:t>
          </a:r>
          <a:r>
            <a:rPr lang="en-US" sz="2800" dirty="0"/>
            <a:t> </a:t>
          </a:r>
          <a:r>
            <a:rPr lang="en-US" sz="2800" dirty="0" err="1"/>
            <a:t>saja</a:t>
          </a:r>
          <a:r>
            <a:rPr lang="en-US" sz="2800" dirty="0"/>
            <a:t> </a:t>
          </a:r>
          <a:r>
            <a:rPr lang="en-US" sz="2800" dirty="0" err="1"/>
            <a:t>hal</a:t>
          </a:r>
          <a:r>
            <a:rPr lang="en-US" sz="2800" dirty="0"/>
            <a:t> </a:t>
          </a:r>
          <a:r>
            <a:rPr lang="en-US" sz="2800" dirty="0" err="1"/>
            <a:t>menarik</a:t>
          </a:r>
          <a:r>
            <a:rPr lang="en-US" sz="2800" dirty="0"/>
            <a:t> yang di </a:t>
          </a:r>
          <a:r>
            <a:rPr lang="en-US" sz="2800" dirty="0" err="1"/>
            <a:t>bahas</a:t>
          </a:r>
          <a:r>
            <a:rPr lang="en-US" sz="2800" dirty="0"/>
            <a:t> di </a:t>
          </a:r>
          <a:r>
            <a:rPr lang="en-US" sz="2800" dirty="0" err="1"/>
            <a:t>dunia</a:t>
          </a:r>
          <a:r>
            <a:rPr lang="en-US" sz="2800" dirty="0"/>
            <a:t> </a:t>
          </a:r>
          <a:r>
            <a:rPr lang="en-US" sz="2800" dirty="0" err="1"/>
            <a:t>internasional</a:t>
          </a:r>
          <a:r>
            <a:rPr lang="en-US" sz="2800" dirty="0"/>
            <a:t> </a:t>
          </a:r>
          <a:r>
            <a:rPr lang="en-US" sz="2800" dirty="0" err="1"/>
            <a:t>terkait</a:t>
          </a:r>
          <a:r>
            <a:rPr lang="en-US" sz="2800" dirty="0"/>
            <a:t> start up di Indonesia?</a:t>
          </a:r>
        </a:p>
      </dgm:t>
    </dgm:pt>
    <dgm:pt modelId="{E86C2F71-0201-4495-AD94-B8D071A568C2}" type="parTrans" cxnId="{C9694F15-BA5E-43C3-9C1B-91EDF8FAD74E}">
      <dgm:prSet/>
      <dgm:spPr/>
      <dgm:t>
        <a:bodyPr/>
        <a:lstStyle/>
        <a:p>
          <a:endParaRPr lang="en-US" sz="1400"/>
        </a:p>
      </dgm:t>
    </dgm:pt>
    <dgm:pt modelId="{096453C1-2E36-488C-A919-2683F8A07885}" type="sibTrans" cxnId="{C9694F15-BA5E-43C3-9C1B-91EDF8FAD74E}">
      <dgm:prSet/>
      <dgm:spPr/>
      <dgm:t>
        <a:bodyPr/>
        <a:lstStyle/>
        <a:p>
          <a:endParaRPr lang="en-US" sz="1400"/>
        </a:p>
      </dgm:t>
    </dgm:pt>
    <dgm:pt modelId="{8EB0E1AA-3245-47D1-848E-77B5C88A73E0}">
      <dgm:prSet custT="1"/>
      <dgm:spPr>
        <a:ln>
          <a:noFill/>
        </a:ln>
      </dgm:spPr>
      <dgm:t>
        <a:bodyPr/>
        <a:lstStyle/>
        <a:p>
          <a:pPr rtl="0"/>
          <a:r>
            <a:rPr lang="en-US" sz="2800"/>
            <a:t>Bagaimana persepsi dunia internasional tentang startup Indonesia?</a:t>
          </a:r>
        </a:p>
      </dgm:t>
    </dgm:pt>
    <dgm:pt modelId="{8BA2BFCE-18B4-4F84-B5C0-DAA05D1A9CE3}" type="parTrans" cxnId="{AFFEA748-2D18-4BB7-AC2F-09B318CCC685}">
      <dgm:prSet/>
      <dgm:spPr/>
      <dgm:t>
        <a:bodyPr/>
        <a:lstStyle/>
        <a:p>
          <a:endParaRPr lang="en-US" sz="1400"/>
        </a:p>
      </dgm:t>
    </dgm:pt>
    <dgm:pt modelId="{13A5140E-EB2D-4AAE-B412-0A5BB4793772}" type="sibTrans" cxnId="{AFFEA748-2D18-4BB7-AC2F-09B318CCC685}">
      <dgm:prSet/>
      <dgm:spPr/>
      <dgm:t>
        <a:bodyPr/>
        <a:lstStyle/>
        <a:p>
          <a:endParaRPr lang="en-US" sz="1400"/>
        </a:p>
      </dgm:t>
    </dgm:pt>
    <dgm:pt modelId="{0994A081-5BB3-4ABA-BD52-99AB2449CF8B}">
      <dgm:prSet custT="1"/>
      <dgm:spPr>
        <a:ln>
          <a:noFill/>
        </a:ln>
      </dgm:spPr>
      <dgm:t>
        <a:bodyPr/>
        <a:lstStyle/>
        <a:p>
          <a:pPr rtl="0"/>
          <a:r>
            <a:rPr lang="en-US" sz="2800"/>
            <a:t>Negara apa yang berpengaruh terhadap perkembangan startup Indonesia?</a:t>
          </a:r>
        </a:p>
      </dgm:t>
    </dgm:pt>
    <dgm:pt modelId="{336975B2-F56F-457D-A3A7-14C7CA46841A}" type="parTrans" cxnId="{12E0F77F-97F6-44C6-A535-37A911023AE5}">
      <dgm:prSet/>
      <dgm:spPr/>
      <dgm:t>
        <a:bodyPr/>
        <a:lstStyle/>
        <a:p>
          <a:endParaRPr lang="en-US" sz="1400"/>
        </a:p>
      </dgm:t>
    </dgm:pt>
    <dgm:pt modelId="{C4164E29-F44A-4B56-B9FE-1B71FD99C2DF}" type="sibTrans" cxnId="{12E0F77F-97F6-44C6-A535-37A911023AE5}">
      <dgm:prSet/>
      <dgm:spPr/>
      <dgm:t>
        <a:bodyPr/>
        <a:lstStyle/>
        <a:p>
          <a:endParaRPr lang="en-US" sz="1400"/>
        </a:p>
      </dgm:t>
    </dgm:pt>
    <dgm:pt modelId="{7FD2DF97-D33F-48A5-8943-619A528A27E3}" type="pres">
      <dgm:prSet presAssocID="{3257DC30-2129-4CD4-8027-B299B0B05988}" presName="linear" presStyleCnt="0">
        <dgm:presLayoutVars>
          <dgm:animLvl val="lvl"/>
          <dgm:resizeHandles val="exact"/>
        </dgm:presLayoutVars>
      </dgm:prSet>
      <dgm:spPr/>
    </dgm:pt>
    <dgm:pt modelId="{CD1EA49B-2F2C-40DD-8A55-D942C551A9EC}" type="pres">
      <dgm:prSet presAssocID="{F566F7ED-3113-4C9D-9933-30F803F744D7}" presName="parentText" presStyleLbl="node1" presStyleIdx="0" presStyleCnt="4" custLinFactNeighborY="16036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2A9F4009-4267-4EDE-B87E-7B5E870ABB39}" type="pres">
      <dgm:prSet presAssocID="{F9C9EBE3-E2BA-4E9A-A0AF-29AB3F61654D}" presName="spacer" presStyleCnt="0"/>
      <dgm:spPr/>
    </dgm:pt>
    <dgm:pt modelId="{4DDFD9A1-6CD8-4004-B859-041101D63409}" type="pres">
      <dgm:prSet presAssocID="{454C3A4F-49BF-476D-8EB3-DEA6974F8480}" presName="parentText" presStyleLbl="node1" presStyleIdx="1" presStyleCnt="4" custLinFactNeighborY="16036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71E3C3BC-191D-47D0-AF1F-8FCDD3D50DD8}" type="pres">
      <dgm:prSet presAssocID="{096453C1-2E36-488C-A919-2683F8A07885}" presName="spacer" presStyleCnt="0"/>
      <dgm:spPr/>
    </dgm:pt>
    <dgm:pt modelId="{3B128A07-C438-4B0F-8F0C-729E2118666A}" type="pres">
      <dgm:prSet presAssocID="{8EB0E1AA-3245-47D1-848E-77B5C88A73E0}" presName="parentText" presStyleLbl="node1" presStyleIdx="2" presStyleCnt="4" custLinFactNeighborY="16036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122D740-14C5-423D-9C4D-F8F17665FBA9}" type="pres">
      <dgm:prSet presAssocID="{13A5140E-EB2D-4AAE-B412-0A5BB4793772}" presName="spacer" presStyleCnt="0"/>
      <dgm:spPr/>
    </dgm:pt>
    <dgm:pt modelId="{E954B1C8-E6D0-4FDE-8D29-9A435D9BC221}" type="pres">
      <dgm:prSet presAssocID="{0994A081-5BB3-4ABA-BD52-99AB2449CF8B}" presName="parentText" presStyleLbl="node1" presStyleIdx="3" presStyleCnt="4" custLinFactNeighborY="16036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C9694F15-BA5E-43C3-9C1B-91EDF8FAD74E}" srcId="{3257DC30-2129-4CD4-8027-B299B0B05988}" destId="{454C3A4F-49BF-476D-8EB3-DEA6974F8480}" srcOrd="1" destOrd="0" parTransId="{E86C2F71-0201-4495-AD94-B8D071A568C2}" sibTransId="{096453C1-2E36-488C-A919-2683F8A07885}"/>
    <dgm:cxn modelId="{A2038D5D-9D51-48A3-888B-16B8F2B60782}" type="presOf" srcId="{0994A081-5BB3-4ABA-BD52-99AB2449CF8B}" destId="{E954B1C8-E6D0-4FDE-8D29-9A435D9BC221}" srcOrd="0" destOrd="0" presId="urn:microsoft.com/office/officeart/2005/8/layout/vList2"/>
    <dgm:cxn modelId="{AFFEA748-2D18-4BB7-AC2F-09B318CCC685}" srcId="{3257DC30-2129-4CD4-8027-B299B0B05988}" destId="{8EB0E1AA-3245-47D1-848E-77B5C88A73E0}" srcOrd="2" destOrd="0" parTransId="{8BA2BFCE-18B4-4F84-B5C0-DAA05D1A9CE3}" sibTransId="{13A5140E-EB2D-4AAE-B412-0A5BB4793772}"/>
    <dgm:cxn modelId="{12E0F77F-97F6-44C6-A535-37A911023AE5}" srcId="{3257DC30-2129-4CD4-8027-B299B0B05988}" destId="{0994A081-5BB3-4ABA-BD52-99AB2449CF8B}" srcOrd="3" destOrd="0" parTransId="{336975B2-F56F-457D-A3A7-14C7CA46841A}" sibTransId="{C4164E29-F44A-4B56-B9FE-1B71FD99C2DF}"/>
    <dgm:cxn modelId="{A5F64D83-FED5-48EC-BA5B-78B6C9C50FEF}" type="presOf" srcId="{8EB0E1AA-3245-47D1-848E-77B5C88A73E0}" destId="{3B128A07-C438-4B0F-8F0C-729E2118666A}" srcOrd="0" destOrd="0" presId="urn:microsoft.com/office/officeart/2005/8/layout/vList2"/>
    <dgm:cxn modelId="{E60B1997-7CEE-476A-823D-8ED0A2B9CEF1}" type="presOf" srcId="{454C3A4F-49BF-476D-8EB3-DEA6974F8480}" destId="{4DDFD9A1-6CD8-4004-B859-041101D63409}" srcOrd="0" destOrd="0" presId="urn:microsoft.com/office/officeart/2005/8/layout/vList2"/>
    <dgm:cxn modelId="{BB2D77CF-6F40-4F2C-BE79-B81BCBA26705}" type="presOf" srcId="{F566F7ED-3113-4C9D-9933-30F803F744D7}" destId="{CD1EA49B-2F2C-40DD-8A55-D942C551A9EC}" srcOrd="0" destOrd="0" presId="urn:microsoft.com/office/officeart/2005/8/layout/vList2"/>
    <dgm:cxn modelId="{D91C10E1-7711-46CD-9A29-BF20D42B6A4A}" type="presOf" srcId="{3257DC30-2129-4CD4-8027-B299B0B05988}" destId="{7FD2DF97-D33F-48A5-8943-619A528A27E3}" srcOrd="0" destOrd="0" presId="urn:microsoft.com/office/officeart/2005/8/layout/vList2"/>
    <dgm:cxn modelId="{C3C7B4E3-4A03-457D-80BC-2459E9CB57AF}" srcId="{3257DC30-2129-4CD4-8027-B299B0B05988}" destId="{F566F7ED-3113-4C9D-9933-30F803F744D7}" srcOrd="0" destOrd="0" parTransId="{F6046768-9EB1-4BF6-98AB-87EC932E7D57}" sibTransId="{F9C9EBE3-E2BA-4E9A-A0AF-29AB3F61654D}"/>
    <dgm:cxn modelId="{FEC255BC-3760-4AD8-A043-943DB99E90B5}" type="presParOf" srcId="{7FD2DF97-D33F-48A5-8943-619A528A27E3}" destId="{CD1EA49B-2F2C-40DD-8A55-D942C551A9EC}" srcOrd="0" destOrd="0" presId="urn:microsoft.com/office/officeart/2005/8/layout/vList2"/>
    <dgm:cxn modelId="{76D9F38C-D4D7-4C0F-B862-363FACF71489}" type="presParOf" srcId="{7FD2DF97-D33F-48A5-8943-619A528A27E3}" destId="{2A9F4009-4267-4EDE-B87E-7B5E870ABB39}" srcOrd="1" destOrd="0" presId="urn:microsoft.com/office/officeart/2005/8/layout/vList2"/>
    <dgm:cxn modelId="{22192FC0-BD0F-4F41-9AF4-350086DAEEB1}" type="presParOf" srcId="{7FD2DF97-D33F-48A5-8943-619A528A27E3}" destId="{4DDFD9A1-6CD8-4004-B859-041101D63409}" srcOrd="2" destOrd="0" presId="urn:microsoft.com/office/officeart/2005/8/layout/vList2"/>
    <dgm:cxn modelId="{8DBE1FF6-720C-4B51-B1B9-E11A823873CF}" type="presParOf" srcId="{7FD2DF97-D33F-48A5-8943-619A528A27E3}" destId="{71E3C3BC-191D-47D0-AF1F-8FCDD3D50DD8}" srcOrd="3" destOrd="0" presId="urn:microsoft.com/office/officeart/2005/8/layout/vList2"/>
    <dgm:cxn modelId="{CBF76344-E0F4-4565-85D9-8FFDC5F018EF}" type="presParOf" srcId="{7FD2DF97-D33F-48A5-8943-619A528A27E3}" destId="{3B128A07-C438-4B0F-8F0C-729E2118666A}" srcOrd="4" destOrd="0" presId="urn:microsoft.com/office/officeart/2005/8/layout/vList2"/>
    <dgm:cxn modelId="{AF8D2571-CA6C-4A43-BB04-43676FB83170}" type="presParOf" srcId="{7FD2DF97-D33F-48A5-8943-619A528A27E3}" destId="{6122D740-14C5-423D-9C4D-F8F17665FBA9}" srcOrd="5" destOrd="0" presId="urn:microsoft.com/office/officeart/2005/8/layout/vList2"/>
    <dgm:cxn modelId="{A2A3EF2F-94E6-478E-8C83-7059A545CC02}" type="presParOf" srcId="{7FD2DF97-D33F-48A5-8943-619A528A27E3}" destId="{E954B1C8-E6D0-4FDE-8D29-9A435D9BC22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EB8D1-923A-48E5-97B2-A3AC689DCE00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54CD5AA-EDA8-41CC-8175-01C57211357B}">
      <dgm:prSet/>
      <dgm:spPr>
        <a:ln>
          <a:noFill/>
        </a:ln>
      </dgm:spPr>
      <dgm:t>
        <a:bodyPr/>
        <a:lstStyle/>
        <a:p>
          <a:pPr rtl="0"/>
          <a:r>
            <a:rPr lang="en-ID"/>
            <a:t>Label sentimen diambil dari atribut “AvgTone” di GDELT</a:t>
          </a:r>
          <a:endParaRPr lang="en-US"/>
        </a:p>
      </dgm:t>
    </dgm:pt>
    <dgm:pt modelId="{0FA8A59A-DDB8-4DFB-9E0D-12B94F89B4E9}" type="parTrans" cxnId="{AD268E0B-09FF-49DF-BD3E-F6D08986352D}">
      <dgm:prSet/>
      <dgm:spPr/>
      <dgm:t>
        <a:bodyPr/>
        <a:lstStyle/>
        <a:p>
          <a:endParaRPr lang="en-US"/>
        </a:p>
      </dgm:t>
    </dgm:pt>
    <dgm:pt modelId="{B167834F-6E89-4550-B1E5-C5C4D8B89F15}" type="sibTrans" cxnId="{AD268E0B-09FF-49DF-BD3E-F6D08986352D}">
      <dgm:prSet/>
      <dgm:spPr/>
      <dgm:t>
        <a:bodyPr/>
        <a:lstStyle/>
        <a:p>
          <a:endParaRPr lang="en-US"/>
        </a:p>
      </dgm:t>
    </dgm:pt>
    <dgm:pt modelId="{B408AFD6-17D4-4C49-8471-B5D617001317}">
      <dgm:prSet/>
      <dgm:spPr>
        <a:ln>
          <a:noFill/>
        </a:ln>
      </dgm:spPr>
      <dgm:t>
        <a:bodyPr/>
        <a:lstStyle/>
        <a:p>
          <a:pPr rtl="0"/>
          <a:r>
            <a:rPr lang="en-ID"/>
            <a:t>Label yang berjenis numerik diubah menjadi kategori, yaitu positif (1) dan negative (0)</a:t>
          </a:r>
          <a:endParaRPr lang="en-US"/>
        </a:p>
      </dgm:t>
    </dgm:pt>
    <dgm:pt modelId="{CB96B732-A48C-4A0A-88ED-05BD16F8548E}" type="parTrans" cxnId="{38D99D27-E04D-4B7C-BFC8-D00C5FD40240}">
      <dgm:prSet/>
      <dgm:spPr/>
      <dgm:t>
        <a:bodyPr/>
        <a:lstStyle/>
        <a:p>
          <a:endParaRPr lang="en-US"/>
        </a:p>
      </dgm:t>
    </dgm:pt>
    <dgm:pt modelId="{6752C58C-849A-46B0-81FB-3EAE4CDD7BAD}" type="sibTrans" cxnId="{38D99D27-E04D-4B7C-BFC8-D00C5FD40240}">
      <dgm:prSet/>
      <dgm:spPr/>
      <dgm:t>
        <a:bodyPr/>
        <a:lstStyle/>
        <a:p>
          <a:endParaRPr lang="en-US"/>
        </a:p>
      </dgm:t>
    </dgm:pt>
    <dgm:pt modelId="{EFBBD3DE-AC04-4E78-9A25-159106914F1E}">
      <dgm:prSet/>
      <dgm:spPr>
        <a:ln>
          <a:noFill/>
        </a:ln>
      </dgm:spPr>
      <dgm:t>
        <a:bodyPr/>
        <a:lstStyle/>
        <a:p>
          <a:pPr rtl="0"/>
          <a:r>
            <a:rPr lang="en-ID"/>
            <a:t>Ditemukan distribusi AvgTone:</a:t>
          </a:r>
          <a:r>
            <a:rPr lang="id-ID"/>
            <a:t> Label diberi </a:t>
          </a:r>
          <a:r>
            <a:rPr lang="en-ID"/>
            <a:t>Positif </a:t>
          </a:r>
          <a:r>
            <a:rPr lang="en-ID">
              <a:sym typeface="Wingdings" panose="05000000000000000000" pitchFamily="2" charset="2"/>
            </a:rPr>
            <a:t></a:t>
          </a:r>
          <a:r>
            <a:rPr lang="en-ID"/>
            <a:t> AvgTone &gt; 2, </a:t>
          </a:r>
          <a:r>
            <a:rPr lang="id-ID"/>
            <a:t>Selain itu, label negatif</a:t>
          </a:r>
          <a:endParaRPr lang="en-US"/>
        </a:p>
      </dgm:t>
    </dgm:pt>
    <dgm:pt modelId="{5787F3EE-0FE8-4B8A-80A4-78ACC3E9AEFE}" type="parTrans" cxnId="{BC52F1D4-BC67-432C-A11B-1E0A6C3CC047}">
      <dgm:prSet/>
      <dgm:spPr/>
      <dgm:t>
        <a:bodyPr/>
        <a:lstStyle/>
        <a:p>
          <a:endParaRPr lang="en-US"/>
        </a:p>
      </dgm:t>
    </dgm:pt>
    <dgm:pt modelId="{B694AED8-2E10-4B1C-870C-C69ECA0C6597}" type="sibTrans" cxnId="{BC52F1D4-BC67-432C-A11B-1E0A6C3CC047}">
      <dgm:prSet/>
      <dgm:spPr/>
      <dgm:t>
        <a:bodyPr/>
        <a:lstStyle/>
        <a:p>
          <a:endParaRPr lang="en-US"/>
        </a:p>
      </dgm:t>
    </dgm:pt>
    <dgm:pt modelId="{E7B50300-A56F-4049-B6BE-14B4F2DC1662}">
      <dgm:prSet/>
      <dgm:spPr>
        <a:ln>
          <a:noFill/>
        </a:ln>
      </dgm:spPr>
      <dgm:t>
        <a:bodyPr/>
        <a:lstStyle/>
        <a:p>
          <a:pPr rtl="0"/>
          <a:r>
            <a:rPr lang="en-ID"/>
            <a:t>Dari pelabelan tersebut, ditemukan label positif &gt; negatif (unbalanced)</a:t>
          </a:r>
          <a:endParaRPr lang="en-US"/>
        </a:p>
      </dgm:t>
    </dgm:pt>
    <dgm:pt modelId="{A2C9F21D-41BF-4718-BB17-C79C0068252F}" type="parTrans" cxnId="{CD75572E-F7F4-41B2-AA5F-28766A456D9C}">
      <dgm:prSet/>
      <dgm:spPr/>
      <dgm:t>
        <a:bodyPr/>
        <a:lstStyle/>
        <a:p>
          <a:endParaRPr lang="en-US"/>
        </a:p>
      </dgm:t>
    </dgm:pt>
    <dgm:pt modelId="{33AA3399-6C37-44C2-AB13-0A7C9A09F8BE}" type="sibTrans" cxnId="{CD75572E-F7F4-41B2-AA5F-28766A456D9C}">
      <dgm:prSet/>
      <dgm:spPr/>
      <dgm:t>
        <a:bodyPr/>
        <a:lstStyle/>
        <a:p>
          <a:endParaRPr lang="en-US"/>
        </a:p>
      </dgm:t>
    </dgm:pt>
    <dgm:pt modelId="{2EA6C4C2-CAB2-488A-BA42-9040B32DD5CE}">
      <dgm:prSet/>
      <dgm:spPr>
        <a:ln>
          <a:noFill/>
        </a:ln>
      </dgm:spPr>
      <dgm:t>
        <a:bodyPr/>
        <a:lstStyle/>
        <a:p>
          <a:pPr rtl="0"/>
          <a:r>
            <a:rPr lang="en-ID"/>
            <a:t>Dilakukan undersampling, sehingga setiap label punya jumlah 255 data</a:t>
          </a:r>
          <a:endParaRPr lang="en-US"/>
        </a:p>
      </dgm:t>
    </dgm:pt>
    <dgm:pt modelId="{28A97BC4-370B-4FC7-B773-05E226BED8AD}" type="parTrans" cxnId="{F1222928-E268-437C-B920-7DDF0E1E02FD}">
      <dgm:prSet/>
      <dgm:spPr/>
      <dgm:t>
        <a:bodyPr/>
        <a:lstStyle/>
        <a:p>
          <a:endParaRPr lang="en-US"/>
        </a:p>
      </dgm:t>
    </dgm:pt>
    <dgm:pt modelId="{F9C4088E-B457-4957-B439-3A011389367E}" type="sibTrans" cxnId="{F1222928-E268-437C-B920-7DDF0E1E02FD}">
      <dgm:prSet/>
      <dgm:spPr/>
      <dgm:t>
        <a:bodyPr/>
        <a:lstStyle/>
        <a:p>
          <a:endParaRPr lang="en-US"/>
        </a:p>
      </dgm:t>
    </dgm:pt>
    <dgm:pt modelId="{56BD80CC-EB92-40CF-96A0-41820214CF61}" type="pres">
      <dgm:prSet presAssocID="{E70EB8D1-923A-48E5-97B2-A3AC689DCE00}" presName="outerComposite" presStyleCnt="0">
        <dgm:presLayoutVars>
          <dgm:chMax val="5"/>
          <dgm:dir/>
          <dgm:resizeHandles val="exact"/>
        </dgm:presLayoutVars>
      </dgm:prSet>
      <dgm:spPr/>
    </dgm:pt>
    <dgm:pt modelId="{E4B91BF0-D07A-446F-B401-E22CF5C43589}" type="pres">
      <dgm:prSet presAssocID="{E70EB8D1-923A-48E5-97B2-A3AC689DCE00}" presName="dummyMaxCanvas" presStyleCnt="0">
        <dgm:presLayoutVars/>
      </dgm:prSet>
      <dgm:spPr/>
    </dgm:pt>
    <dgm:pt modelId="{ACAE53B4-2564-4726-8E60-F0BC2B5C9B1D}" type="pres">
      <dgm:prSet presAssocID="{E70EB8D1-923A-48E5-97B2-A3AC689DCE00}" presName="FiveNodes_1" presStyleLbl="node1" presStyleIdx="0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C59FD2FC-2925-404A-81F0-3A58899587C0}" type="pres">
      <dgm:prSet presAssocID="{E70EB8D1-923A-48E5-97B2-A3AC689DCE00}" presName="FiveNodes_2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0B02F5F3-777B-4626-AEEE-506E18325444}" type="pres">
      <dgm:prSet presAssocID="{E70EB8D1-923A-48E5-97B2-A3AC689DCE00}" presName="FiveNodes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0E14DC5B-F7E7-45B7-A003-9827229F6822}" type="pres">
      <dgm:prSet presAssocID="{E70EB8D1-923A-48E5-97B2-A3AC689DCE00}" presName="FiveNodes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4D2008AC-ABBD-4045-A19F-51A942ACF2D6}" type="pres">
      <dgm:prSet presAssocID="{E70EB8D1-923A-48E5-97B2-A3AC689DCE00}" presName="FiveNodes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108B7FB0-A452-4A7E-91A1-DB567D298D21}" type="pres">
      <dgm:prSet presAssocID="{E70EB8D1-923A-48E5-97B2-A3AC689DCE00}" presName="FiveConn_1-2" presStyleLbl="fgAccFollowNode1" presStyleIdx="0" presStyleCnt="4">
        <dgm:presLayoutVars>
          <dgm:bulletEnabled val="1"/>
        </dgm:presLayoutVars>
      </dgm:prSet>
      <dgm:spPr/>
    </dgm:pt>
    <dgm:pt modelId="{8ACEC97D-5D33-4253-B3EF-69ACA7E836EC}" type="pres">
      <dgm:prSet presAssocID="{E70EB8D1-923A-48E5-97B2-A3AC689DCE00}" presName="FiveConn_2-3" presStyleLbl="fgAccFollowNode1" presStyleIdx="1" presStyleCnt="4">
        <dgm:presLayoutVars>
          <dgm:bulletEnabled val="1"/>
        </dgm:presLayoutVars>
      </dgm:prSet>
      <dgm:spPr/>
    </dgm:pt>
    <dgm:pt modelId="{E6F632EA-9BE4-4E18-98CC-6539FEC0A126}" type="pres">
      <dgm:prSet presAssocID="{E70EB8D1-923A-48E5-97B2-A3AC689DCE00}" presName="FiveConn_3-4" presStyleLbl="fgAccFollowNode1" presStyleIdx="2" presStyleCnt="4">
        <dgm:presLayoutVars>
          <dgm:bulletEnabled val="1"/>
        </dgm:presLayoutVars>
      </dgm:prSet>
      <dgm:spPr/>
    </dgm:pt>
    <dgm:pt modelId="{27BE7EC9-E3AE-4402-8BF6-B8013A040E67}" type="pres">
      <dgm:prSet presAssocID="{E70EB8D1-923A-48E5-97B2-A3AC689DCE00}" presName="FiveConn_4-5" presStyleLbl="fgAccFollowNode1" presStyleIdx="3" presStyleCnt="4">
        <dgm:presLayoutVars>
          <dgm:bulletEnabled val="1"/>
        </dgm:presLayoutVars>
      </dgm:prSet>
      <dgm:spPr/>
    </dgm:pt>
    <dgm:pt modelId="{8C52A8CB-8BFE-4ED4-AA10-5E7C301345C8}" type="pres">
      <dgm:prSet presAssocID="{E70EB8D1-923A-48E5-97B2-A3AC689DCE00}" presName="FiveNodes_1_text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46096986-0A7E-4E59-9AEF-7B924A8F92E0}" type="pres">
      <dgm:prSet presAssocID="{E70EB8D1-923A-48E5-97B2-A3AC689DCE00}" presName="FiveNodes_2_text" presStyleLbl="node1" presStyleIdx="4" presStyleCnt="5">
        <dgm:presLayoutVars>
          <dgm:bulletEnabled val="1"/>
        </dgm:presLayoutVars>
      </dgm:prSet>
      <dgm:spPr/>
    </dgm:pt>
    <dgm:pt modelId="{15F0A2B2-7BE9-418D-9BD1-758362ED1B5A}" type="pres">
      <dgm:prSet presAssocID="{E70EB8D1-923A-48E5-97B2-A3AC689DCE00}" presName="FiveNodes_3_text" presStyleLbl="node1" presStyleIdx="4" presStyleCnt="5">
        <dgm:presLayoutVars>
          <dgm:bulletEnabled val="1"/>
        </dgm:presLayoutVars>
      </dgm:prSet>
      <dgm:spPr/>
    </dgm:pt>
    <dgm:pt modelId="{8F53971C-CC48-437A-BB6B-D5FD4C732527}" type="pres">
      <dgm:prSet presAssocID="{E70EB8D1-923A-48E5-97B2-A3AC689DCE00}" presName="FiveNodes_4_text" presStyleLbl="node1" presStyleIdx="4" presStyleCnt="5">
        <dgm:presLayoutVars>
          <dgm:bulletEnabled val="1"/>
        </dgm:presLayoutVars>
      </dgm:prSet>
      <dgm:spPr/>
    </dgm:pt>
    <dgm:pt modelId="{E432C7D4-64B1-41CC-B11F-7B65485CAE68}" type="pres">
      <dgm:prSet presAssocID="{E70EB8D1-923A-48E5-97B2-A3AC689DCE0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03A3908-E306-42E7-A9B5-E8348AC82FF3}" type="presOf" srcId="{B167834F-6E89-4550-B1E5-C5C4D8B89F15}" destId="{108B7FB0-A452-4A7E-91A1-DB567D298D21}" srcOrd="0" destOrd="0" presId="urn:microsoft.com/office/officeart/2005/8/layout/vProcess5"/>
    <dgm:cxn modelId="{C0D09F08-59C4-4D38-821A-4EB9310D6A1D}" type="presOf" srcId="{EFBBD3DE-AC04-4E78-9A25-159106914F1E}" destId="{15F0A2B2-7BE9-418D-9BD1-758362ED1B5A}" srcOrd="1" destOrd="0" presId="urn:microsoft.com/office/officeart/2005/8/layout/vProcess5"/>
    <dgm:cxn modelId="{AD268E0B-09FF-49DF-BD3E-F6D08986352D}" srcId="{E70EB8D1-923A-48E5-97B2-A3AC689DCE00}" destId="{E54CD5AA-EDA8-41CC-8175-01C57211357B}" srcOrd="0" destOrd="0" parTransId="{0FA8A59A-DDB8-4DFB-9E0D-12B94F89B4E9}" sibTransId="{B167834F-6E89-4550-B1E5-C5C4D8B89F15}"/>
    <dgm:cxn modelId="{38D99D27-E04D-4B7C-BFC8-D00C5FD40240}" srcId="{E70EB8D1-923A-48E5-97B2-A3AC689DCE00}" destId="{B408AFD6-17D4-4C49-8471-B5D617001317}" srcOrd="1" destOrd="0" parTransId="{CB96B732-A48C-4A0A-88ED-05BD16F8548E}" sibTransId="{6752C58C-849A-46B0-81FB-3EAE4CDD7BAD}"/>
    <dgm:cxn modelId="{F1222928-E268-437C-B920-7DDF0E1E02FD}" srcId="{E70EB8D1-923A-48E5-97B2-A3AC689DCE00}" destId="{2EA6C4C2-CAB2-488A-BA42-9040B32DD5CE}" srcOrd="4" destOrd="0" parTransId="{28A97BC4-370B-4FC7-B773-05E226BED8AD}" sibTransId="{F9C4088E-B457-4957-B439-3A011389367E}"/>
    <dgm:cxn modelId="{CD75572E-F7F4-41B2-AA5F-28766A456D9C}" srcId="{E70EB8D1-923A-48E5-97B2-A3AC689DCE00}" destId="{E7B50300-A56F-4049-B6BE-14B4F2DC1662}" srcOrd="3" destOrd="0" parTransId="{A2C9F21D-41BF-4718-BB17-C79C0068252F}" sibTransId="{33AA3399-6C37-44C2-AB13-0A7C9A09F8BE}"/>
    <dgm:cxn modelId="{5EBF4440-EEDF-4451-A8FB-CA10E162B1B6}" type="presOf" srcId="{2EA6C4C2-CAB2-488A-BA42-9040B32DD5CE}" destId="{E432C7D4-64B1-41CC-B11F-7B65485CAE68}" srcOrd="1" destOrd="0" presId="urn:microsoft.com/office/officeart/2005/8/layout/vProcess5"/>
    <dgm:cxn modelId="{4B6F5A62-84A3-414A-8971-F8EF1E53A529}" type="presOf" srcId="{B408AFD6-17D4-4C49-8471-B5D617001317}" destId="{46096986-0A7E-4E59-9AEF-7B924A8F92E0}" srcOrd="1" destOrd="0" presId="urn:microsoft.com/office/officeart/2005/8/layout/vProcess5"/>
    <dgm:cxn modelId="{E5E72444-5DE7-4092-A08F-C6619398F70C}" type="presOf" srcId="{B694AED8-2E10-4B1C-870C-C69ECA0C6597}" destId="{E6F632EA-9BE4-4E18-98CC-6539FEC0A126}" srcOrd="0" destOrd="0" presId="urn:microsoft.com/office/officeart/2005/8/layout/vProcess5"/>
    <dgm:cxn modelId="{9DEE3886-635C-4290-A747-F79830EDC820}" type="presOf" srcId="{E54CD5AA-EDA8-41CC-8175-01C57211357B}" destId="{ACAE53B4-2564-4726-8E60-F0BC2B5C9B1D}" srcOrd="0" destOrd="0" presId="urn:microsoft.com/office/officeart/2005/8/layout/vProcess5"/>
    <dgm:cxn modelId="{2CE0398D-8F79-4227-869F-1AA8673F3250}" type="presOf" srcId="{E7B50300-A56F-4049-B6BE-14B4F2DC1662}" destId="{8F53971C-CC48-437A-BB6B-D5FD4C732527}" srcOrd="1" destOrd="0" presId="urn:microsoft.com/office/officeart/2005/8/layout/vProcess5"/>
    <dgm:cxn modelId="{540E0694-E824-4C4F-AC1B-6A01A86A63A0}" type="presOf" srcId="{E70EB8D1-923A-48E5-97B2-A3AC689DCE00}" destId="{56BD80CC-EB92-40CF-96A0-41820214CF61}" srcOrd="0" destOrd="0" presId="urn:microsoft.com/office/officeart/2005/8/layout/vProcess5"/>
    <dgm:cxn modelId="{90A76A97-F022-4420-B1D2-ECCB12E352B9}" type="presOf" srcId="{33AA3399-6C37-44C2-AB13-0A7C9A09F8BE}" destId="{27BE7EC9-E3AE-4402-8BF6-B8013A040E67}" srcOrd="0" destOrd="0" presId="urn:microsoft.com/office/officeart/2005/8/layout/vProcess5"/>
    <dgm:cxn modelId="{36FC5198-80A0-4E7D-BADB-1822CC1A1D73}" type="presOf" srcId="{E7B50300-A56F-4049-B6BE-14B4F2DC1662}" destId="{0E14DC5B-F7E7-45B7-A003-9827229F6822}" srcOrd="0" destOrd="0" presId="urn:microsoft.com/office/officeart/2005/8/layout/vProcess5"/>
    <dgm:cxn modelId="{31BDD9CB-AF24-4964-8612-89CFE937D1B0}" type="presOf" srcId="{2EA6C4C2-CAB2-488A-BA42-9040B32DD5CE}" destId="{4D2008AC-ABBD-4045-A19F-51A942ACF2D6}" srcOrd="0" destOrd="0" presId="urn:microsoft.com/office/officeart/2005/8/layout/vProcess5"/>
    <dgm:cxn modelId="{BC52F1D4-BC67-432C-A11B-1E0A6C3CC047}" srcId="{E70EB8D1-923A-48E5-97B2-A3AC689DCE00}" destId="{EFBBD3DE-AC04-4E78-9A25-159106914F1E}" srcOrd="2" destOrd="0" parTransId="{5787F3EE-0FE8-4B8A-80A4-78ACC3E9AEFE}" sibTransId="{B694AED8-2E10-4B1C-870C-C69ECA0C6597}"/>
    <dgm:cxn modelId="{615AC6D6-0B39-40F1-B560-4EDF2A49A608}" type="presOf" srcId="{EFBBD3DE-AC04-4E78-9A25-159106914F1E}" destId="{0B02F5F3-777B-4626-AEEE-506E18325444}" srcOrd="0" destOrd="0" presId="urn:microsoft.com/office/officeart/2005/8/layout/vProcess5"/>
    <dgm:cxn modelId="{BCCC2EF3-C449-4D19-B403-9E7F0308DBC1}" type="presOf" srcId="{B408AFD6-17D4-4C49-8471-B5D617001317}" destId="{C59FD2FC-2925-404A-81F0-3A58899587C0}" srcOrd="0" destOrd="0" presId="urn:microsoft.com/office/officeart/2005/8/layout/vProcess5"/>
    <dgm:cxn modelId="{03CB28FB-BFB0-467D-90A0-B2CFCB921E77}" type="presOf" srcId="{6752C58C-849A-46B0-81FB-3EAE4CDD7BAD}" destId="{8ACEC97D-5D33-4253-B3EF-69ACA7E836EC}" srcOrd="0" destOrd="0" presId="urn:microsoft.com/office/officeart/2005/8/layout/vProcess5"/>
    <dgm:cxn modelId="{82928FFB-5CD4-4066-B289-484FB1CBA23F}" type="presOf" srcId="{E54CD5AA-EDA8-41CC-8175-01C57211357B}" destId="{8C52A8CB-8BFE-4ED4-AA10-5E7C301345C8}" srcOrd="1" destOrd="0" presId="urn:microsoft.com/office/officeart/2005/8/layout/vProcess5"/>
    <dgm:cxn modelId="{1FD33903-C229-4406-ABEE-6CDA70237F8B}" type="presParOf" srcId="{56BD80CC-EB92-40CF-96A0-41820214CF61}" destId="{E4B91BF0-D07A-446F-B401-E22CF5C43589}" srcOrd="0" destOrd="0" presId="urn:microsoft.com/office/officeart/2005/8/layout/vProcess5"/>
    <dgm:cxn modelId="{CA8050A4-10D5-492E-AA80-4E1C3F65F87C}" type="presParOf" srcId="{56BD80CC-EB92-40CF-96A0-41820214CF61}" destId="{ACAE53B4-2564-4726-8E60-F0BC2B5C9B1D}" srcOrd="1" destOrd="0" presId="urn:microsoft.com/office/officeart/2005/8/layout/vProcess5"/>
    <dgm:cxn modelId="{AF61C7CC-6FF1-4E34-A2CE-3D16471F0B7D}" type="presParOf" srcId="{56BD80CC-EB92-40CF-96A0-41820214CF61}" destId="{C59FD2FC-2925-404A-81F0-3A58899587C0}" srcOrd="2" destOrd="0" presId="urn:microsoft.com/office/officeart/2005/8/layout/vProcess5"/>
    <dgm:cxn modelId="{D3BB4AEA-794D-42F2-874B-57511FD342E0}" type="presParOf" srcId="{56BD80CC-EB92-40CF-96A0-41820214CF61}" destId="{0B02F5F3-777B-4626-AEEE-506E18325444}" srcOrd="3" destOrd="0" presId="urn:microsoft.com/office/officeart/2005/8/layout/vProcess5"/>
    <dgm:cxn modelId="{445A3AEB-022D-43BA-BEEA-D7F157304EF3}" type="presParOf" srcId="{56BD80CC-EB92-40CF-96A0-41820214CF61}" destId="{0E14DC5B-F7E7-45B7-A003-9827229F6822}" srcOrd="4" destOrd="0" presId="urn:microsoft.com/office/officeart/2005/8/layout/vProcess5"/>
    <dgm:cxn modelId="{CBDF3F15-F255-42A3-AC6A-D2DF3F5ED123}" type="presParOf" srcId="{56BD80CC-EB92-40CF-96A0-41820214CF61}" destId="{4D2008AC-ABBD-4045-A19F-51A942ACF2D6}" srcOrd="5" destOrd="0" presId="urn:microsoft.com/office/officeart/2005/8/layout/vProcess5"/>
    <dgm:cxn modelId="{0B20A378-CDDD-4CF8-A163-D26E69981A09}" type="presParOf" srcId="{56BD80CC-EB92-40CF-96A0-41820214CF61}" destId="{108B7FB0-A452-4A7E-91A1-DB567D298D21}" srcOrd="6" destOrd="0" presId="urn:microsoft.com/office/officeart/2005/8/layout/vProcess5"/>
    <dgm:cxn modelId="{D185347E-A59D-459B-B3A9-626735141CC1}" type="presParOf" srcId="{56BD80CC-EB92-40CF-96A0-41820214CF61}" destId="{8ACEC97D-5D33-4253-B3EF-69ACA7E836EC}" srcOrd="7" destOrd="0" presId="urn:microsoft.com/office/officeart/2005/8/layout/vProcess5"/>
    <dgm:cxn modelId="{5E6958E3-654D-4514-A428-8902E6FFBB8B}" type="presParOf" srcId="{56BD80CC-EB92-40CF-96A0-41820214CF61}" destId="{E6F632EA-9BE4-4E18-98CC-6539FEC0A126}" srcOrd="8" destOrd="0" presId="urn:microsoft.com/office/officeart/2005/8/layout/vProcess5"/>
    <dgm:cxn modelId="{1CA9AA2B-EECB-4647-B11A-FD9CF4C60164}" type="presParOf" srcId="{56BD80CC-EB92-40CF-96A0-41820214CF61}" destId="{27BE7EC9-E3AE-4402-8BF6-B8013A040E67}" srcOrd="9" destOrd="0" presId="urn:microsoft.com/office/officeart/2005/8/layout/vProcess5"/>
    <dgm:cxn modelId="{14989B5A-77B2-4700-8EC1-FCB76874D5F1}" type="presParOf" srcId="{56BD80CC-EB92-40CF-96A0-41820214CF61}" destId="{8C52A8CB-8BFE-4ED4-AA10-5E7C301345C8}" srcOrd="10" destOrd="0" presId="urn:microsoft.com/office/officeart/2005/8/layout/vProcess5"/>
    <dgm:cxn modelId="{1ACA26CE-0D13-47E7-B471-D11F4ADCD359}" type="presParOf" srcId="{56BD80CC-EB92-40CF-96A0-41820214CF61}" destId="{46096986-0A7E-4E59-9AEF-7B924A8F92E0}" srcOrd="11" destOrd="0" presId="urn:microsoft.com/office/officeart/2005/8/layout/vProcess5"/>
    <dgm:cxn modelId="{6E0030C5-66FB-4DE0-A075-E02241A77A1A}" type="presParOf" srcId="{56BD80CC-EB92-40CF-96A0-41820214CF61}" destId="{15F0A2B2-7BE9-418D-9BD1-758362ED1B5A}" srcOrd="12" destOrd="0" presId="urn:microsoft.com/office/officeart/2005/8/layout/vProcess5"/>
    <dgm:cxn modelId="{3E3BFF8B-8092-4E43-A4C2-D5317146EBAD}" type="presParOf" srcId="{56BD80CC-EB92-40CF-96A0-41820214CF61}" destId="{8F53971C-CC48-437A-BB6B-D5FD4C732527}" srcOrd="13" destOrd="0" presId="urn:microsoft.com/office/officeart/2005/8/layout/vProcess5"/>
    <dgm:cxn modelId="{9E3E69C9-FDAA-4BBF-9B5E-B22B945A8D27}" type="presParOf" srcId="{56BD80CC-EB92-40CF-96A0-41820214CF61}" destId="{E432C7D4-64B1-41CC-B11F-7B65485CAE6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455DEA-CAE6-463A-B06F-4C5CED87F266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B18FAFC-B178-44A6-9F90-CF16442B1ACC}">
      <dgm:prSet phldrT="[Text]"/>
      <dgm:spPr/>
      <dgm:t>
        <a:bodyPr/>
        <a:lstStyle/>
        <a:p>
          <a:r>
            <a:rPr lang="id-ID" dirty="0"/>
            <a:t>Asia</a:t>
          </a:r>
          <a:endParaRPr lang="en-US" dirty="0"/>
        </a:p>
      </dgm:t>
    </dgm:pt>
    <dgm:pt modelId="{FF8AE40F-67D6-43A0-9C13-D8C469BFA459}" type="parTrans" cxnId="{F0453F31-423F-4791-BA3E-A29DC50E1DD1}">
      <dgm:prSet/>
      <dgm:spPr/>
      <dgm:t>
        <a:bodyPr/>
        <a:lstStyle/>
        <a:p>
          <a:endParaRPr lang="en-US"/>
        </a:p>
      </dgm:t>
    </dgm:pt>
    <dgm:pt modelId="{1D8EA4DE-5C22-4483-9604-9EDCA6BFBA8B}" type="sibTrans" cxnId="{F0453F31-423F-4791-BA3E-A29DC50E1DD1}">
      <dgm:prSet/>
      <dgm:spPr/>
      <dgm:t>
        <a:bodyPr/>
        <a:lstStyle/>
        <a:p>
          <a:endParaRPr lang="en-US"/>
        </a:p>
      </dgm:t>
    </dgm:pt>
    <dgm:pt modelId="{6C9709C3-F493-4C4B-8584-0F3463FE525C}">
      <dgm:prSet phldrT="[Text]"/>
      <dgm:spPr/>
      <dgm:t>
        <a:bodyPr/>
        <a:lstStyle/>
        <a:p>
          <a:r>
            <a:rPr lang="id-ID" dirty="0"/>
            <a:t>Commerce</a:t>
          </a:r>
          <a:endParaRPr lang="en-US" dirty="0"/>
        </a:p>
      </dgm:t>
    </dgm:pt>
    <dgm:pt modelId="{8380FCE0-89D4-486F-8B30-18B217E81A07}" type="parTrans" cxnId="{BA506B6D-FF97-4223-BC80-1B2851C91C47}">
      <dgm:prSet/>
      <dgm:spPr/>
      <dgm:t>
        <a:bodyPr/>
        <a:lstStyle/>
        <a:p>
          <a:endParaRPr lang="en-US"/>
        </a:p>
      </dgm:t>
    </dgm:pt>
    <dgm:pt modelId="{FA331DD4-E235-498B-BD5C-1C71F9B730EB}" type="sibTrans" cxnId="{BA506B6D-FF97-4223-BC80-1B2851C91C47}">
      <dgm:prSet/>
      <dgm:spPr/>
      <dgm:t>
        <a:bodyPr/>
        <a:lstStyle/>
        <a:p>
          <a:endParaRPr lang="en-US"/>
        </a:p>
      </dgm:t>
    </dgm:pt>
    <dgm:pt modelId="{0D3E2A7D-C67A-4F07-9F29-525B6CC9E2AC}">
      <dgm:prSet phldrT="[Text]"/>
      <dgm:spPr/>
      <dgm:t>
        <a:bodyPr/>
        <a:lstStyle/>
        <a:p>
          <a:r>
            <a:rPr lang="id-ID" dirty="0"/>
            <a:t>Fintech</a:t>
          </a:r>
          <a:endParaRPr lang="en-US" dirty="0"/>
        </a:p>
      </dgm:t>
    </dgm:pt>
    <dgm:pt modelId="{5C90980F-B39B-47FA-BEEA-A2CD3AE2011D}" type="parTrans" cxnId="{B14C5F6B-D907-40EC-8086-88F50B0866AE}">
      <dgm:prSet/>
      <dgm:spPr/>
      <dgm:t>
        <a:bodyPr/>
        <a:lstStyle/>
        <a:p>
          <a:endParaRPr lang="en-US"/>
        </a:p>
      </dgm:t>
    </dgm:pt>
    <dgm:pt modelId="{30B82F95-F893-441B-BA32-407D4AE09868}" type="sibTrans" cxnId="{B14C5F6B-D907-40EC-8086-88F50B0866AE}">
      <dgm:prSet/>
      <dgm:spPr/>
      <dgm:t>
        <a:bodyPr/>
        <a:lstStyle/>
        <a:p>
          <a:endParaRPr lang="en-US"/>
        </a:p>
      </dgm:t>
    </dgm:pt>
    <dgm:pt modelId="{7F58A2C2-E27A-4F7A-946F-52F2D0EFF373}" type="pres">
      <dgm:prSet presAssocID="{12455DEA-CAE6-463A-B06F-4C5CED87F266}" presName="linearFlow" presStyleCnt="0">
        <dgm:presLayoutVars>
          <dgm:dir/>
          <dgm:resizeHandles val="exact"/>
        </dgm:presLayoutVars>
      </dgm:prSet>
      <dgm:spPr/>
    </dgm:pt>
    <dgm:pt modelId="{66839262-32B6-450D-AEDE-9A5E56260921}" type="pres">
      <dgm:prSet presAssocID="{0B18FAFC-B178-44A6-9F90-CF16442B1ACC}" presName="composite" presStyleCnt="0"/>
      <dgm:spPr/>
    </dgm:pt>
    <dgm:pt modelId="{C75E9153-6C51-4BA5-9AFB-902F15212ABA}" type="pres">
      <dgm:prSet presAssocID="{0B18FAFC-B178-44A6-9F90-CF16442B1ACC}" presName="imgShp" presStyleLbl="fgImgPlace1" presStyleIdx="0" presStyleCnt="3"/>
      <dgm:spPr/>
    </dgm:pt>
    <dgm:pt modelId="{BBCE96E8-3012-420F-B60B-859A7FF39718}" type="pres">
      <dgm:prSet presAssocID="{0B18FAFC-B178-44A6-9F90-CF16442B1ACC}" presName="txShp" presStyleLbl="node1" presStyleIdx="0" presStyleCnt="3">
        <dgm:presLayoutVars>
          <dgm:bulletEnabled val="1"/>
        </dgm:presLayoutVars>
      </dgm:prSet>
      <dgm:spPr/>
    </dgm:pt>
    <dgm:pt modelId="{F4907F7A-8D87-4AF8-B3CC-C2308ADF99E5}" type="pres">
      <dgm:prSet presAssocID="{1D8EA4DE-5C22-4483-9604-9EDCA6BFBA8B}" presName="spacing" presStyleCnt="0"/>
      <dgm:spPr/>
    </dgm:pt>
    <dgm:pt modelId="{F84D15F6-4791-4500-9BA0-5251C637BE97}" type="pres">
      <dgm:prSet presAssocID="{6C9709C3-F493-4C4B-8584-0F3463FE525C}" presName="composite" presStyleCnt="0"/>
      <dgm:spPr/>
    </dgm:pt>
    <dgm:pt modelId="{5196207F-1AAE-4E8D-A044-2D12107F7206}" type="pres">
      <dgm:prSet presAssocID="{6C9709C3-F493-4C4B-8584-0F3463FE525C}" presName="imgShp" presStyleLbl="fgImgPlace1" presStyleIdx="1" presStyleCnt="3"/>
      <dgm:spPr/>
    </dgm:pt>
    <dgm:pt modelId="{F3AE5207-D91F-466F-A4DB-5779C555764C}" type="pres">
      <dgm:prSet presAssocID="{6C9709C3-F493-4C4B-8584-0F3463FE525C}" presName="txShp" presStyleLbl="node1" presStyleIdx="1" presStyleCnt="3">
        <dgm:presLayoutVars>
          <dgm:bulletEnabled val="1"/>
        </dgm:presLayoutVars>
      </dgm:prSet>
      <dgm:spPr/>
    </dgm:pt>
    <dgm:pt modelId="{CAB6D69F-176F-4DE6-AB5F-E9DA91FAAF72}" type="pres">
      <dgm:prSet presAssocID="{FA331DD4-E235-498B-BD5C-1C71F9B730EB}" presName="spacing" presStyleCnt="0"/>
      <dgm:spPr/>
    </dgm:pt>
    <dgm:pt modelId="{E3DE23CE-5EB2-4EA5-AF4E-36B557B5732E}" type="pres">
      <dgm:prSet presAssocID="{0D3E2A7D-C67A-4F07-9F29-525B6CC9E2AC}" presName="composite" presStyleCnt="0"/>
      <dgm:spPr/>
    </dgm:pt>
    <dgm:pt modelId="{5A46659D-CA80-4CC5-A2CA-684A169E22BC}" type="pres">
      <dgm:prSet presAssocID="{0D3E2A7D-C67A-4F07-9F29-525B6CC9E2AC}" presName="imgShp" presStyleLbl="fgImgPlace1" presStyleIdx="2" presStyleCnt="3"/>
      <dgm:spPr/>
    </dgm:pt>
    <dgm:pt modelId="{84C4FAAF-9321-40DF-9013-C7D47BCB8024}" type="pres">
      <dgm:prSet presAssocID="{0D3E2A7D-C67A-4F07-9F29-525B6CC9E2AC}" presName="txShp" presStyleLbl="node1" presStyleIdx="2" presStyleCnt="3">
        <dgm:presLayoutVars>
          <dgm:bulletEnabled val="1"/>
        </dgm:presLayoutVars>
      </dgm:prSet>
      <dgm:spPr/>
    </dgm:pt>
  </dgm:ptLst>
  <dgm:cxnLst>
    <dgm:cxn modelId="{B1CFC414-7622-48A8-99BB-1B870D87CF65}" type="presOf" srcId="{6C9709C3-F493-4C4B-8584-0F3463FE525C}" destId="{F3AE5207-D91F-466F-A4DB-5779C555764C}" srcOrd="0" destOrd="0" presId="urn:microsoft.com/office/officeart/2005/8/layout/vList3"/>
    <dgm:cxn modelId="{E76BBF29-46A8-4850-9075-4D658A5F2D96}" type="presOf" srcId="{12455DEA-CAE6-463A-B06F-4C5CED87F266}" destId="{7F58A2C2-E27A-4F7A-946F-52F2D0EFF373}" srcOrd="0" destOrd="0" presId="urn:microsoft.com/office/officeart/2005/8/layout/vList3"/>
    <dgm:cxn modelId="{F0453F31-423F-4791-BA3E-A29DC50E1DD1}" srcId="{12455DEA-CAE6-463A-B06F-4C5CED87F266}" destId="{0B18FAFC-B178-44A6-9F90-CF16442B1ACC}" srcOrd="0" destOrd="0" parTransId="{FF8AE40F-67D6-43A0-9C13-D8C469BFA459}" sibTransId="{1D8EA4DE-5C22-4483-9604-9EDCA6BFBA8B}"/>
    <dgm:cxn modelId="{1225383B-CD1B-4308-A381-E1A8753362A5}" type="presOf" srcId="{0B18FAFC-B178-44A6-9F90-CF16442B1ACC}" destId="{BBCE96E8-3012-420F-B60B-859A7FF39718}" srcOrd="0" destOrd="0" presId="urn:microsoft.com/office/officeart/2005/8/layout/vList3"/>
    <dgm:cxn modelId="{B14C5F6B-D907-40EC-8086-88F50B0866AE}" srcId="{12455DEA-CAE6-463A-B06F-4C5CED87F266}" destId="{0D3E2A7D-C67A-4F07-9F29-525B6CC9E2AC}" srcOrd="2" destOrd="0" parTransId="{5C90980F-B39B-47FA-BEEA-A2CD3AE2011D}" sibTransId="{30B82F95-F893-441B-BA32-407D4AE09868}"/>
    <dgm:cxn modelId="{BA506B6D-FF97-4223-BC80-1B2851C91C47}" srcId="{12455DEA-CAE6-463A-B06F-4C5CED87F266}" destId="{6C9709C3-F493-4C4B-8584-0F3463FE525C}" srcOrd="1" destOrd="0" parTransId="{8380FCE0-89D4-486F-8B30-18B217E81A07}" sibTransId="{FA331DD4-E235-498B-BD5C-1C71F9B730EB}"/>
    <dgm:cxn modelId="{68731950-F6E1-43DF-AA6D-663DCD2C9C67}" type="presOf" srcId="{0D3E2A7D-C67A-4F07-9F29-525B6CC9E2AC}" destId="{84C4FAAF-9321-40DF-9013-C7D47BCB8024}" srcOrd="0" destOrd="0" presId="urn:microsoft.com/office/officeart/2005/8/layout/vList3"/>
    <dgm:cxn modelId="{5A468F3B-0074-4FC7-A8FE-A8B01E606D84}" type="presParOf" srcId="{7F58A2C2-E27A-4F7A-946F-52F2D0EFF373}" destId="{66839262-32B6-450D-AEDE-9A5E56260921}" srcOrd="0" destOrd="0" presId="urn:microsoft.com/office/officeart/2005/8/layout/vList3"/>
    <dgm:cxn modelId="{47E367DD-2437-477B-A6DA-B3C8B5A20691}" type="presParOf" srcId="{66839262-32B6-450D-AEDE-9A5E56260921}" destId="{C75E9153-6C51-4BA5-9AFB-902F15212ABA}" srcOrd="0" destOrd="0" presId="urn:microsoft.com/office/officeart/2005/8/layout/vList3"/>
    <dgm:cxn modelId="{EA020D61-E292-4454-864D-4B632F47345A}" type="presParOf" srcId="{66839262-32B6-450D-AEDE-9A5E56260921}" destId="{BBCE96E8-3012-420F-B60B-859A7FF39718}" srcOrd="1" destOrd="0" presId="urn:microsoft.com/office/officeart/2005/8/layout/vList3"/>
    <dgm:cxn modelId="{D08B889B-3A81-4C55-A7B0-A7E863C8B09C}" type="presParOf" srcId="{7F58A2C2-E27A-4F7A-946F-52F2D0EFF373}" destId="{F4907F7A-8D87-4AF8-B3CC-C2308ADF99E5}" srcOrd="1" destOrd="0" presId="urn:microsoft.com/office/officeart/2005/8/layout/vList3"/>
    <dgm:cxn modelId="{70BF2E24-84FF-4790-9B40-F71E3F2DD5AE}" type="presParOf" srcId="{7F58A2C2-E27A-4F7A-946F-52F2D0EFF373}" destId="{F84D15F6-4791-4500-9BA0-5251C637BE97}" srcOrd="2" destOrd="0" presId="urn:microsoft.com/office/officeart/2005/8/layout/vList3"/>
    <dgm:cxn modelId="{4BE1C060-9655-4DC3-8C9B-C6F63C55DAF8}" type="presParOf" srcId="{F84D15F6-4791-4500-9BA0-5251C637BE97}" destId="{5196207F-1AAE-4E8D-A044-2D12107F7206}" srcOrd="0" destOrd="0" presId="urn:microsoft.com/office/officeart/2005/8/layout/vList3"/>
    <dgm:cxn modelId="{FA8234E2-3319-4ABD-A52F-39DB1CAB53E6}" type="presParOf" srcId="{F84D15F6-4791-4500-9BA0-5251C637BE97}" destId="{F3AE5207-D91F-466F-A4DB-5779C555764C}" srcOrd="1" destOrd="0" presId="urn:microsoft.com/office/officeart/2005/8/layout/vList3"/>
    <dgm:cxn modelId="{8587DC7A-E7BE-4E70-8C2A-D6A96BC6A6F0}" type="presParOf" srcId="{7F58A2C2-E27A-4F7A-946F-52F2D0EFF373}" destId="{CAB6D69F-176F-4DE6-AB5F-E9DA91FAAF72}" srcOrd="3" destOrd="0" presId="urn:microsoft.com/office/officeart/2005/8/layout/vList3"/>
    <dgm:cxn modelId="{9A482FD0-6D87-425D-8917-821AF2651407}" type="presParOf" srcId="{7F58A2C2-E27A-4F7A-946F-52F2D0EFF373}" destId="{E3DE23CE-5EB2-4EA5-AF4E-36B557B5732E}" srcOrd="4" destOrd="0" presId="urn:microsoft.com/office/officeart/2005/8/layout/vList3"/>
    <dgm:cxn modelId="{D08D9475-2218-4C8D-94D3-DFFA67252618}" type="presParOf" srcId="{E3DE23CE-5EB2-4EA5-AF4E-36B557B5732E}" destId="{5A46659D-CA80-4CC5-A2CA-684A169E22BC}" srcOrd="0" destOrd="0" presId="urn:microsoft.com/office/officeart/2005/8/layout/vList3"/>
    <dgm:cxn modelId="{0AC39BB0-8A14-46A5-A222-A6EB88201E53}" type="presParOf" srcId="{E3DE23CE-5EB2-4EA5-AF4E-36B557B5732E}" destId="{84C4FAAF-9321-40DF-9013-C7D47BCB802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EA49B-2F2C-40DD-8A55-D942C551A9EC}">
      <dsp:nvSpPr>
        <dsp:cNvPr id="0" name=""/>
        <dsp:cNvSpPr/>
      </dsp:nvSpPr>
      <dsp:spPr>
        <a:xfrm>
          <a:off x="0" y="60754"/>
          <a:ext cx="9379527" cy="10670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Event </a:t>
          </a:r>
          <a:r>
            <a:rPr lang="en-US" sz="2800" kern="1200" dirty="0" err="1"/>
            <a:t>seputar</a:t>
          </a:r>
          <a:r>
            <a:rPr lang="en-US" sz="2800" kern="1200" dirty="0"/>
            <a:t> </a:t>
          </a:r>
          <a:r>
            <a:rPr lang="en-US" sz="2800" kern="1200" dirty="0" err="1"/>
            <a:t>apa</a:t>
          </a:r>
          <a:r>
            <a:rPr lang="en-US" sz="2800" kern="1200" dirty="0"/>
            <a:t> </a:t>
          </a:r>
          <a:r>
            <a:rPr lang="en-US" sz="2800" kern="1200" dirty="0" err="1"/>
            <a:t>saja</a:t>
          </a:r>
          <a:r>
            <a:rPr lang="en-US" sz="2800" kern="1200" dirty="0"/>
            <a:t> yang </a:t>
          </a:r>
          <a:r>
            <a:rPr lang="id-ID" sz="2800" kern="1200" dirty="0"/>
            <a:t>menjadi </a:t>
          </a:r>
          <a:r>
            <a:rPr lang="en-US" sz="2800" kern="1200" dirty="0" err="1"/>
            <a:t>tren</a:t>
          </a:r>
          <a:r>
            <a:rPr lang="en-US" sz="2800" kern="1200" dirty="0"/>
            <a:t> di Indonesia?</a:t>
          </a:r>
        </a:p>
      </dsp:txBody>
      <dsp:txXfrm>
        <a:off x="0" y="60754"/>
        <a:ext cx="9379527" cy="1067040"/>
      </dsp:txXfrm>
    </dsp:sp>
    <dsp:sp modelId="{4DDFD9A1-6CD8-4004-B859-041101D63409}">
      <dsp:nvSpPr>
        <dsp:cNvPr id="0" name=""/>
        <dsp:cNvSpPr/>
      </dsp:nvSpPr>
      <dsp:spPr>
        <a:xfrm>
          <a:off x="0" y="1291954"/>
          <a:ext cx="9379527" cy="1067040"/>
        </a:xfrm>
        <a:prstGeom prst="rect">
          <a:avLst/>
        </a:prstGeom>
        <a:solidFill>
          <a:schemeClr val="accent2">
            <a:hueOff val="90155"/>
            <a:satOff val="-8070"/>
            <a:lumOff val="-7974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Apa</a:t>
          </a:r>
          <a:r>
            <a:rPr lang="en-US" sz="2800" kern="1200" dirty="0"/>
            <a:t> </a:t>
          </a:r>
          <a:r>
            <a:rPr lang="en-US" sz="2800" kern="1200" dirty="0" err="1"/>
            <a:t>saja</a:t>
          </a:r>
          <a:r>
            <a:rPr lang="en-US" sz="2800" kern="1200" dirty="0"/>
            <a:t> </a:t>
          </a:r>
          <a:r>
            <a:rPr lang="en-US" sz="2800" kern="1200" dirty="0" err="1"/>
            <a:t>hal</a:t>
          </a:r>
          <a:r>
            <a:rPr lang="en-US" sz="2800" kern="1200" dirty="0"/>
            <a:t> </a:t>
          </a:r>
          <a:r>
            <a:rPr lang="en-US" sz="2800" kern="1200" dirty="0" err="1"/>
            <a:t>menarik</a:t>
          </a:r>
          <a:r>
            <a:rPr lang="en-US" sz="2800" kern="1200" dirty="0"/>
            <a:t> yang di </a:t>
          </a:r>
          <a:r>
            <a:rPr lang="en-US" sz="2800" kern="1200" dirty="0" err="1"/>
            <a:t>bahas</a:t>
          </a:r>
          <a:r>
            <a:rPr lang="en-US" sz="2800" kern="1200" dirty="0"/>
            <a:t> di </a:t>
          </a:r>
          <a:r>
            <a:rPr lang="en-US" sz="2800" kern="1200" dirty="0" err="1"/>
            <a:t>dunia</a:t>
          </a:r>
          <a:r>
            <a:rPr lang="en-US" sz="2800" kern="1200" dirty="0"/>
            <a:t> </a:t>
          </a:r>
          <a:r>
            <a:rPr lang="en-US" sz="2800" kern="1200" dirty="0" err="1"/>
            <a:t>internasional</a:t>
          </a:r>
          <a:r>
            <a:rPr lang="en-US" sz="2800" kern="1200" dirty="0"/>
            <a:t> </a:t>
          </a:r>
          <a:r>
            <a:rPr lang="en-US" sz="2800" kern="1200" dirty="0" err="1"/>
            <a:t>terkait</a:t>
          </a:r>
          <a:r>
            <a:rPr lang="en-US" sz="2800" kern="1200" dirty="0"/>
            <a:t> start up di Indonesia?</a:t>
          </a:r>
        </a:p>
      </dsp:txBody>
      <dsp:txXfrm>
        <a:off x="0" y="1291954"/>
        <a:ext cx="9379527" cy="1067040"/>
      </dsp:txXfrm>
    </dsp:sp>
    <dsp:sp modelId="{3B128A07-C438-4B0F-8F0C-729E2118666A}">
      <dsp:nvSpPr>
        <dsp:cNvPr id="0" name=""/>
        <dsp:cNvSpPr/>
      </dsp:nvSpPr>
      <dsp:spPr>
        <a:xfrm>
          <a:off x="0" y="2523154"/>
          <a:ext cx="9379527" cy="1067040"/>
        </a:xfrm>
        <a:prstGeom prst="rect">
          <a:avLst/>
        </a:prstGeom>
        <a:solidFill>
          <a:schemeClr val="accent2">
            <a:hueOff val="180311"/>
            <a:satOff val="-16141"/>
            <a:lumOff val="-15948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Bagaimana persepsi dunia internasional tentang startup Indonesia?</a:t>
          </a:r>
        </a:p>
      </dsp:txBody>
      <dsp:txXfrm>
        <a:off x="0" y="2523154"/>
        <a:ext cx="9379527" cy="1067040"/>
      </dsp:txXfrm>
    </dsp:sp>
    <dsp:sp modelId="{E954B1C8-E6D0-4FDE-8D29-9A435D9BC221}">
      <dsp:nvSpPr>
        <dsp:cNvPr id="0" name=""/>
        <dsp:cNvSpPr/>
      </dsp:nvSpPr>
      <dsp:spPr>
        <a:xfrm>
          <a:off x="0" y="3754354"/>
          <a:ext cx="9379527" cy="1067040"/>
        </a:xfrm>
        <a:prstGeom prst="rect">
          <a:avLst/>
        </a:prstGeom>
        <a:solidFill>
          <a:schemeClr val="accent2">
            <a:hueOff val="270466"/>
            <a:satOff val="-24211"/>
            <a:lumOff val="-23922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Negara apa yang berpengaruh terhadap perkembangan startup Indonesia?</a:t>
          </a:r>
        </a:p>
      </dsp:txBody>
      <dsp:txXfrm>
        <a:off x="0" y="3754354"/>
        <a:ext cx="9379527" cy="1067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E53B4-2564-4726-8E60-F0BC2B5C9B1D}">
      <dsp:nvSpPr>
        <dsp:cNvPr id="0" name=""/>
        <dsp:cNvSpPr/>
      </dsp:nvSpPr>
      <dsp:spPr>
        <a:xfrm>
          <a:off x="0" y="0"/>
          <a:ext cx="5565710" cy="7762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Label sentimen diambil dari atribut “AvgTone” di GDELT</a:t>
          </a:r>
          <a:endParaRPr lang="en-US" sz="1800" kern="1200"/>
        </a:p>
      </dsp:txBody>
      <dsp:txXfrm>
        <a:off x="0" y="0"/>
        <a:ext cx="4682725" cy="776251"/>
      </dsp:txXfrm>
    </dsp:sp>
    <dsp:sp modelId="{C59FD2FC-2925-404A-81F0-3A58899587C0}">
      <dsp:nvSpPr>
        <dsp:cNvPr id="0" name=""/>
        <dsp:cNvSpPr/>
      </dsp:nvSpPr>
      <dsp:spPr>
        <a:xfrm>
          <a:off x="415621" y="884063"/>
          <a:ext cx="5565710" cy="7762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Label yang berjenis numerik diubah menjadi kategori, yaitu positif (1) dan negative (0)</a:t>
          </a:r>
          <a:endParaRPr lang="en-US" sz="1800" kern="1200"/>
        </a:p>
      </dsp:txBody>
      <dsp:txXfrm>
        <a:off x="438357" y="906799"/>
        <a:ext cx="4600054" cy="730779"/>
      </dsp:txXfrm>
    </dsp:sp>
    <dsp:sp modelId="{0B02F5F3-777B-4626-AEEE-506E18325444}">
      <dsp:nvSpPr>
        <dsp:cNvPr id="0" name=""/>
        <dsp:cNvSpPr/>
      </dsp:nvSpPr>
      <dsp:spPr>
        <a:xfrm>
          <a:off x="831242" y="1768127"/>
          <a:ext cx="5565710" cy="7762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Ditemukan distribusi AvgTone:</a:t>
          </a:r>
          <a:r>
            <a:rPr lang="id-ID" sz="1800" kern="1200"/>
            <a:t> Label diberi </a:t>
          </a:r>
          <a:r>
            <a:rPr lang="en-ID" sz="1800" kern="1200"/>
            <a:t>Positif </a:t>
          </a:r>
          <a:r>
            <a:rPr lang="en-ID" sz="1800" kern="1200">
              <a:sym typeface="Wingdings" panose="05000000000000000000" pitchFamily="2" charset="2"/>
            </a:rPr>
            <a:t></a:t>
          </a:r>
          <a:r>
            <a:rPr lang="en-ID" sz="1800" kern="1200"/>
            <a:t> AvgTone &gt; 2, </a:t>
          </a:r>
          <a:r>
            <a:rPr lang="id-ID" sz="1800" kern="1200"/>
            <a:t>Selain itu, label negatif</a:t>
          </a:r>
          <a:endParaRPr lang="en-US" sz="1800" kern="1200"/>
        </a:p>
      </dsp:txBody>
      <dsp:txXfrm>
        <a:off x="853978" y="1790863"/>
        <a:ext cx="4600054" cy="730779"/>
      </dsp:txXfrm>
    </dsp:sp>
    <dsp:sp modelId="{0E14DC5B-F7E7-45B7-A003-9827229F6822}">
      <dsp:nvSpPr>
        <dsp:cNvPr id="0" name=""/>
        <dsp:cNvSpPr/>
      </dsp:nvSpPr>
      <dsp:spPr>
        <a:xfrm>
          <a:off x="1246863" y="2652191"/>
          <a:ext cx="5565710" cy="7762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Dari pelabelan tersebut, ditemukan label positif &gt; negatif (unbalanced)</a:t>
          </a:r>
          <a:endParaRPr lang="en-US" sz="1800" kern="1200"/>
        </a:p>
      </dsp:txBody>
      <dsp:txXfrm>
        <a:off x="1269599" y="2674927"/>
        <a:ext cx="4600054" cy="730779"/>
      </dsp:txXfrm>
    </dsp:sp>
    <dsp:sp modelId="{4D2008AC-ABBD-4045-A19F-51A942ACF2D6}">
      <dsp:nvSpPr>
        <dsp:cNvPr id="0" name=""/>
        <dsp:cNvSpPr/>
      </dsp:nvSpPr>
      <dsp:spPr>
        <a:xfrm>
          <a:off x="1662485" y="3536255"/>
          <a:ext cx="5565710" cy="7762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Dilakukan undersampling, sehingga setiap label punya jumlah 255 data</a:t>
          </a:r>
          <a:endParaRPr lang="en-US" sz="1800" kern="1200"/>
        </a:p>
      </dsp:txBody>
      <dsp:txXfrm>
        <a:off x="1685221" y="3558991"/>
        <a:ext cx="4600054" cy="730779"/>
      </dsp:txXfrm>
    </dsp:sp>
    <dsp:sp modelId="{108B7FB0-A452-4A7E-91A1-DB567D298D21}">
      <dsp:nvSpPr>
        <dsp:cNvPr id="0" name=""/>
        <dsp:cNvSpPr/>
      </dsp:nvSpPr>
      <dsp:spPr>
        <a:xfrm>
          <a:off x="5061147" y="567094"/>
          <a:ext cx="504563" cy="5045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174674" y="567094"/>
        <a:ext cx="277509" cy="379684"/>
      </dsp:txXfrm>
    </dsp:sp>
    <dsp:sp modelId="{8ACEC97D-5D33-4253-B3EF-69ACA7E836EC}">
      <dsp:nvSpPr>
        <dsp:cNvPr id="0" name=""/>
        <dsp:cNvSpPr/>
      </dsp:nvSpPr>
      <dsp:spPr>
        <a:xfrm>
          <a:off x="5476768" y="1451158"/>
          <a:ext cx="504563" cy="5045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590295" y="1451158"/>
        <a:ext cx="277509" cy="379684"/>
      </dsp:txXfrm>
    </dsp:sp>
    <dsp:sp modelId="{E6F632EA-9BE4-4E18-98CC-6539FEC0A126}">
      <dsp:nvSpPr>
        <dsp:cNvPr id="0" name=""/>
        <dsp:cNvSpPr/>
      </dsp:nvSpPr>
      <dsp:spPr>
        <a:xfrm>
          <a:off x="5892390" y="2322285"/>
          <a:ext cx="504563" cy="5045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005917" y="2322285"/>
        <a:ext cx="277509" cy="379684"/>
      </dsp:txXfrm>
    </dsp:sp>
    <dsp:sp modelId="{27BE7EC9-E3AE-4402-8BF6-B8013A040E67}">
      <dsp:nvSpPr>
        <dsp:cNvPr id="0" name=""/>
        <dsp:cNvSpPr/>
      </dsp:nvSpPr>
      <dsp:spPr>
        <a:xfrm>
          <a:off x="6308011" y="3214973"/>
          <a:ext cx="504563" cy="5045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421538" y="3214973"/>
        <a:ext cx="277509" cy="3796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E96E8-3012-420F-B60B-859A7FF39718}">
      <dsp:nvSpPr>
        <dsp:cNvPr id="0" name=""/>
        <dsp:cNvSpPr/>
      </dsp:nvSpPr>
      <dsp:spPr>
        <a:xfrm rot="10800000">
          <a:off x="1164278" y="785"/>
          <a:ext cx="3754349" cy="87453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646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000" kern="1200" dirty="0"/>
            <a:t>Asia</a:t>
          </a:r>
          <a:endParaRPr lang="en-US" sz="4000" kern="1200" dirty="0"/>
        </a:p>
      </dsp:txBody>
      <dsp:txXfrm rot="10800000">
        <a:off x="1382912" y="785"/>
        <a:ext cx="3535715" cy="874536"/>
      </dsp:txXfrm>
    </dsp:sp>
    <dsp:sp modelId="{C75E9153-6C51-4BA5-9AFB-902F15212ABA}">
      <dsp:nvSpPr>
        <dsp:cNvPr id="0" name=""/>
        <dsp:cNvSpPr/>
      </dsp:nvSpPr>
      <dsp:spPr>
        <a:xfrm>
          <a:off x="727010" y="785"/>
          <a:ext cx="874536" cy="874536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E5207-D91F-466F-A4DB-5779C555764C}">
      <dsp:nvSpPr>
        <dsp:cNvPr id="0" name=""/>
        <dsp:cNvSpPr/>
      </dsp:nvSpPr>
      <dsp:spPr>
        <a:xfrm rot="10800000">
          <a:off x="1164278" y="1136377"/>
          <a:ext cx="3754349" cy="874536"/>
        </a:xfrm>
        <a:prstGeom prst="homePlate">
          <a:avLst/>
        </a:prstGeom>
        <a:solidFill>
          <a:schemeClr val="accent2">
            <a:hueOff val="135233"/>
            <a:satOff val="-12105"/>
            <a:lumOff val="-1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646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000" kern="1200" dirty="0"/>
            <a:t>Commerce</a:t>
          </a:r>
          <a:endParaRPr lang="en-US" sz="4000" kern="1200" dirty="0"/>
        </a:p>
      </dsp:txBody>
      <dsp:txXfrm rot="10800000">
        <a:off x="1382912" y="1136377"/>
        <a:ext cx="3535715" cy="874536"/>
      </dsp:txXfrm>
    </dsp:sp>
    <dsp:sp modelId="{5196207F-1AAE-4E8D-A044-2D12107F7206}">
      <dsp:nvSpPr>
        <dsp:cNvPr id="0" name=""/>
        <dsp:cNvSpPr/>
      </dsp:nvSpPr>
      <dsp:spPr>
        <a:xfrm>
          <a:off x="727010" y="1136377"/>
          <a:ext cx="874536" cy="874536"/>
        </a:xfrm>
        <a:prstGeom prst="ellipse">
          <a:avLst/>
        </a:prstGeom>
        <a:solidFill>
          <a:schemeClr val="accent2">
            <a:tint val="50000"/>
            <a:hueOff val="70795"/>
            <a:satOff val="-12167"/>
            <a:lumOff val="-30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4FAAF-9321-40DF-9013-C7D47BCB8024}">
      <dsp:nvSpPr>
        <dsp:cNvPr id="0" name=""/>
        <dsp:cNvSpPr/>
      </dsp:nvSpPr>
      <dsp:spPr>
        <a:xfrm rot="10800000">
          <a:off x="1164278" y="2271969"/>
          <a:ext cx="3754349" cy="874536"/>
        </a:xfrm>
        <a:prstGeom prst="homePlate">
          <a:avLst/>
        </a:prstGeom>
        <a:solidFill>
          <a:schemeClr val="accent2">
            <a:hueOff val="270466"/>
            <a:satOff val="-24211"/>
            <a:lumOff val="-2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646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000" kern="1200" dirty="0"/>
            <a:t>Fintech</a:t>
          </a:r>
          <a:endParaRPr lang="en-US" sz="4000" kern="1200" dirty="0"/>
        </a:p>
      </dsp:txBody>
      <dsp:txXfrm rot="10800000">
        <a:off x="1382912" y="2271969"/>
        <a:ext cx="3535715" cy="874536"/>
      </dsp:txXfrm>
    </dsp:sp>
    <dsp:sp modelId="{5A46659D-CA80-4CC5-A2CA-684A169E22BC}">
      <dsp:nvSpPr>
        <dsp:cNvPr id="0" name=""/>
        <dsp:cNvSpPr/>
      </dsp:nvSpPr>
      <dsp:spPr>
        <a:xfrm>
          <a:off x="727010" y="2271969"/>
          <a:ext cx="874536" cy="874536"/>
        </a:xfrm>
        <a:prstGeom prst="ellipse">
          <a:avLst/>
        </a:prstGeom>
        <a:solidFill>
          <a:schemeClr val="accent2">
            <a:tint val="50000"/>
            <a:hueOff val="141590"/>
            <a:satOff val="-24335"/>
            <a:lumOff val="-60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0F050-9D1D-4F4B-8880-A816C72C4ACC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15E77-9E8B-4D32-B435-DABD7B8B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34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 userDrawn="1"/>
        </p:nvSpPr>
        <p:spPr>
          <a:xfrm flipH="1" flipV="1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2479" y="1944961"/>
            <a:ext cx="5778499" cy="2387600"/>
          </a:xfrm>
        </p:spPr>
        <p:txBody>
          <a:bodyPr anchor="b">
            <a:noAutofit/>
          </a:bodyPr>
          <a:lstStyle>
            <a:lvl1pPr algn="l">
              <a:defRPr sz="5400" b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2479" y="4500687"/>
            <a:ext cx="58547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8" y="955964"/>
            <a:ext cx="5545120" cy="49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3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429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1118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7233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529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6000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308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9463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586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419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585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9124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770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602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312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035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287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321" y="330367"/>
            <a:ext cx="11239786" cy="1462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22" y="1901011"/>
            <a:ext cx="11239787" cy="467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D809-60FC-4E4E-992D-A46569F7067F}" type="datetimeFigureOut">
              <a:rPr lang="en-ID" smtClean="0"/>
              <a:t>05/12/2018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8C757-0897-4F97-AA4A-A92E6A8861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494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1DC7-7E41-44F3-8E66-09465E879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1854" y="3618963"/>
            <a:ext cx="6565349" cy="3083125"/>
          </a:xfrm>
        </p:spPr>
        <p:txBody>
          <a:bodyPr/>
          <a:lstStyle/>
          <a:p>
            <a:pPr algn="r"/>
            <a:r>
              <a:rPr lang="en-ID" sz="6000" b="1" dirty="0" err="1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Eksplorasi</a:t>
            </a:r>
            <a:r>
              <a:rPr lang="en-ID" sz="6000" b="1" dirty="0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ID" sz="6000" b="1" dirty="0" err="1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dinamisme</a:t>
            </a:r>
            <a:r>
              <a:rPr lang="en-ID" sz="6000" b="1" dirty="0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br>
              <a:rPr lang="id-ID" sz="6000" b="1" dirty="0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</a:br>
            <a:r>
              <a:rPr lang="en-ID" sz="6000" b="1" dirty="0" err="1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startup</a:t>
            </a:r>
            <a:r>
              <a:rPr lang="id-ID" sz="6000" dirty="0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ID" sz="6000" b="1" dirty="0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Indonesia </a:t>
            </a:r>
            <a:br>
              <a:rPr lang="id-ID" sz="6000" b="1" dirty="0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</a:br>
            <a:r>
              <a:rPr lang="en-ID" sz="6000" b="1" dirty="0" err="1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dengan</a:t>
            </a:r>
            <a:r>
              <a:rPr lang="en-ID" sz="6000" b="1" dirty="0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en-ID" sz="6000" b="1" dirty="0" err="1">
                <a:solidFill>
                  <a:schemeClr val="accent3">
                    <a:lumMod val="75000"/>
                  </a:schemeClr>
                </a:solidFill>
                <a:latin typeface="Bahnschrift SemiBold SemiConden" panose="020B0502040204020203" pitchFamily="34" charset="0"/>
              </a:rPr>
              <a:t>gdelt</a:t>
            </a:r>
            <a:endParaRPr lang="en-ID" sz="4400" b="1" dirty="0">
              <a:solidFill>
                <a:schemeClr val="accent3">
                  <a:lumMod val="75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A1AF-6594-4E6B-871C-0842D9722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2745" y="1305059"/>
            <a:ext cx="3804458" cy="2133599"/>
          </a:xfrm>
        </p:spPr>
        <p:txBody>
          <a:bodyPr>
            <a:normAutofit/>
          </a:bodyPr>
          <a:lstStyle/>
          <a:p>
            <a:pPr algn="r">
              <a:spcBef>
                <a:spcPts val="0"/>
              </a:spcBef>
            </a:pPr>
            <a:r>
              <a:rPr lang="id-ID" sz="1800" b="1" dirty="0">
                <a:latin typeface="HP Simplified Light" panose="020B0404020204020204" pitchFamily="34" charset="0"/>
              </a:rPr>
              <a:t>Kelompok 5: </a:t>
            </a:r>
          </a:p>
          <a:p>
            <a:pPr algn="r">
              <a:spcBef>
                <a:spcPts val="0"/>
              </a:spcBef>
            </a:pPr>
            <a:r>
              <a:rPr lang="en-ID" sz="1800" dirty="0" err="1">
                <a:latin typeface="HP Simplified Light" panose="020B0404020204020204" pitchFamily="34" charset="0"/>
              </a:rPr>
              <a:t>Ismul</a:t>
            </a:r>
            <a:r>
              <a:rPr lang="en-ID" sz="1800" dirty="0">
                <a:latin typeface="HP Simplified Light" panose="020B0404020204020204" pitchFamily="34" charset="0"/>
              </a:rPr>
              <a:t> </a:t>
            </a:r>
            <a:r>
              <a:rPr lang="en-ID" sz="1800" dirty="0" err="1">
                <a:latin typeface="HP Simplified Light" panose="020B0404020204020204" pitchFamily="34" charset="0"/>
              </a:rPr>
              <a:t>Aksan</a:t>
            </a:r>
            <a:r>
              <a:rPr lang="en-ID" sz="1800" dirty="0">
                <a:latin typeface="HP Simplified Light" panose="020B0404020204020204" pitchFamily="34" charset="0"/>
              </a:rPr>
              <a:t> </a:t>
            </a:r>
            <a:endParaRPr lang="id-ID" sz="1800" dirty="0">
              <a:latin typeface="HP Simplified Light" panose="020B04040202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ID" sz="1800" dirty="0" err="1">
                <a:latin typeface="HP Simplified Light" panose="020B0404020204020204" pitchFamily="34" charset="0"/>
              </a:rPr>
              <a:t>Izzan</a:t>
            </a:r>
            <a:r>
              <a:rPr lang="en-ID" sz="1800" dirty="0">
                <a:latin typeface="HP Simplified Light" panose="020B0404020204020204" pitchFamily="34" charset="0"/>
              </a:rPr>
              <a:t> </a:t>
            </a:r>
            <a:r>
              <a:rPr lang="en-ID" sz="1800" dirty="0" err="1">
                <a:latin typeface="HP Simplified Light" panose="020B0404020204020204" pitchFamily="34" charset="0"/>
              </a:rPr>
              <a:t>Rijal</a:t>
            </a:r>
            <a:r>
              <a:rPr lang="en-ID" sz="1800" dirty="0">
                <a:latin typeface="HP Simplified Light" panose="020B0404020204020204" pitchFamily="34" charset="0"/>
              </a:rPr>
              <a:t> </a:t>
            </a:r>
            <a:endParaRPr lang="id-ID" sz="1800" dirty="0">
              <a:latin typeface="HP Simplified Light" panose="020B04040202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ID" sz="1800" dirty="0" err="1">
                <a:latin typeface="HP Simplified Light" panose="020B0404020204020204" pitchFamily="34" charset="0"/>
              </a:rPr>
              <a:t>Karyadi</a:t>
            </a:r>
            <a:r>
              <a:rPr lang="en-ID" sz="1800" dirty="0">
                <a:latin typeface="HP Simplified Light" panose="020B0404020204020204" pitchFamily="34" charset="0"/>
              </a:rPr>
              <a:t> </a:t>
            </a:r>
            <a:endParaRPr lang="id-ID" sz="1800" dirty="0">
              <a:latin typeface="HP Simplified Light" panose="020B04040202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ID" sz="1800" dirty="0" err="1">
                <a:latin typeface="HP Simplified Light" panose="020B0404020204020204" pitchFamily="34" charset="0"/>
              </a:rPr>
              <a:t>Larasati</a:t>
            </a:r>
            <a:r>
              <a:rPr lang="en-ID" sz="1800" dirty="0">
                <a:latin typeface="HP Simplified Light" panose="020B0404020204020204" pitchFamily="34" charset="0"/>
              </a:rPr>
              <a:t> </a:t>
            </a:r>
            <a:r>
              <a:rPr lang="en-ID" sz="1800" dirty="0" err="1">
                <a:latin typeface="HP Simplified Light" panose="020B0404020204020204" pitchFamily="34" charset="0"/>
              </a:rPr>
              <a:t>Aisyah</a:t>
            </a:r>
            <a:r>
              <a:rPr lang="en-ID" sz="1800" dirty="0">
                <a:latin typeface="HP Simplified Light" panose="020B0404020204020204" pitchFamily="34" charset="0"/>
              </a:rPr>
              <a:t> R. A. </a:t>
            </a:r>
            <a:endParaRPr lang="id-ID" sz="1800" dirty="0">
              <a:latin typeface="HP Simplified Light" panose="020B0404020204020204" pitchFamily="34" charset="0"/>
            </a:endParaRPr>
          </a:p>
          <a:p>
            <a:pPr algn="r">
              <a:spcBef>
                <a:spcPts val="0"/>
              </a:spcBef>
            </a:pPr>
            <a:r>
              <a:rPr lang="en-ID" sz="1800" dirty="0" err="1">
                <a:latin typeface="HP Simplified Light" panose="020B0404020204020204" pitchFamily="34" charset="0"/>
              </a:rPr>
              <a:t>Luthfi</a:t>
            </a:r>
            <a:r>
              <a:rPr lang="en-ID" sz="1800" dirty="0">
                <a:latin typeface="HP Simplified Light" panose="020B0404020204020204" pitchFamily="34" charset="0"/>
              </a:rPr>
              <a:t> </a:t>
            </a:r>
            <a:r>
              <a:rPr lang="en-ID" sz="1800" dirty="0" err="1">
                <a:latin typeface="HP Simplified Light" panose="020B0404020204020204" pitchFamily="34" charset="0"/>
              </a:rPr>
              <a:t>Zharif</a:t>
            </a:r>
            <a:endParaRPr lang="id-ID" sz="1800" dirty="0">
              <a:latin typeface="HP Simplified Light" panose="020B0404020204020204" pitchFamily="34" charset="0"/>
            </a:endParaRPr>
          </a:p>
          <a:p>
            <a:pPr marL="342900" indent="-342900" algn="r">
              <a:buFontTx/>
              <a:buChar char="-"/>
            </a:pPr>
            <a:endParaRPr lang="id-ID" sz="1800" dirty="0">
              <a:latin typeface="HP Simplified Light" panose="020B0404020204020204" pitchFamily="34" charset="0"/>
            </a:endParaRPr>
          </a:p>
          <a:p>
            <a:pPr marL="342900" indent="-342900" algn="r">
              <a:buFontTx/>
              <a:buChar char="-"/>
            </a:pPr>
            <a:endParaRPr lang="id-ID" sz="1800" dirty="0">
              <a:latin typeface="HP Simplified Light" panose="020B0404020204020204" pitchFamily="34" charset="0"/>
            </a:endParaRPr>
          </a:p>
          <a:p>
            <a:pPr marL="342900" indent="-342900" algn="r">
              <a:buFontTx/>
              <a:buChar char="-"/>
            </a:pPr>
            <a:endParaRPr lang="en-ID" sz="1800" dirty="0">
              <a:latin typeface="HP Simplified Light" panose="020B0404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9565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944" y="339443"/>
            <a:ext cx="11239786" cy="1462606"/>
          </a:xfrm>
        </p:spPr>
        <p:txBody>
          <a:bodyPr>
            <a:noAutofit/>
          </a:bodyPr>
          <a:lstStyle/>
          <a:p>
            <a:r>
              <a:rPr lang="en-US" sz="3600" dirty="0"/>
              <a:t>Event </a:t>
            </a:r>
            <a:r>
              <a:rPr lang="en-US" sz="3600" dirty="0" err="1"/>
              <a:t>seputar</a:t>
            </a:r>
            <a:r>
              <a:rPr lang="en-US" sz="3600" dirty="0"/>
              <a:t> </a:t>
            </a:r>
            <a:r>
              <a:rPr lang="en-US" sz="3600" dirty="0" err="1"/>
              <a:t>apa</a:t>
            </a:r>
            <a:r>
              <a:rPr lang="en-US" sz="3600" dirty="0"/>
              <a:t> </a:t>
            </a:r>
            <a:r>
              <a:rPr lang="en-US" sz="3600" dirty="0" err="1"/>
              <a:t>saja</a:t>
            </a:r>
            <a:r>
              <a:rPr lang="en-US" sz="3600" dirty="0"/>
              <a:t> yang </a:t>
            </a:r>
            <a:r>
              <a:rPr lang="en-US" sz="3600" dirty="0" err="1"/>
              <a:t>sedang</a:t>
            </a:r>
            <a:br>
              <a:rPr lang="id-ID" sz="3600" dirty="0"/>
            </a:br>
            <a:r>
              <a:rPr lang="en-US" sz="3600" dirty="0" err="1"/>
              <a:t>ngetren</a:t>
            </a:r>
            <a:r>
              <a:rPr lang="en-US" sz="3600" dirty="0"/>
              <a:t> di Indonesia?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3666" y="260023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| pembahasan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808289" y="1988007"/>
            <a:ext cx="5402938" cy="4649061"/>
            <a:chOff x="1487260" y="1863316"/>
            <a:chExt cx="5402938" cy="4649061"/>
          </a:xfrm>
        </p:grpSpPr>
        <p:sp>
          <p:nvSpPr>
            <p:cNvPr id="3" name="Oval 2"/>
            <p:cNvSpPr/>
            <p:nvPr/>
          </p:nvSpPr>
          <p:spPr>
            <a:xfrm>
              <a:off x="5537916" y="3953814"/>
              <a:ext cx="1352282" cy="135228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700" dirty="0"/>
                <a:t>Provide Economic Aid</a:t>
              </a:r>
            </a:p>
            <a:p>
              <a:pPr algn="ctr"/>
              <a:r>
                <a:rPr lang="id-ID" sz="1400" dirty="0"/>
                <a:t>71</a:t>
              </a:r>
              <a:endParaRPr lang="en-US" sz="14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512529" y="3354945"/>
              <a:ext cx="1384480" cy="13844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400" dirty="0"/>
                <a:t>Make Statement, not specified below</a:t>
              </a:r>
            </a:p>
            <a:p>
              <a:pPr algn="ctr"/>
              <a:r>
                <a:rPr lang="id-ID" sz="1200" dirty="0"/>
                <a:t>10</a:t>
              </a:r>
              <a:endParaRPr lang="en-US" sz="12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629587" y="1863316"/>
              <a:ext cx="1303611" cy="130361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Praise or Endorse</a:t>
              </a:r>
            </a:p>
            <a:p>
              <a:pPr algn="ctr"/>
              <a:r>
                <a:rPr lang="id-ID" sz="1400" dirty="0"/>
                <a:t>51</a:t>
              </a:r>
              <a:endParaRPr lang="en-US" sz="14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062951" y="2406279"/>
              <a:ext cx="934228" cy="934228"/>
            </a:xfrm>
            <a:prstGeom prst="ellipse">
              <a:avLst/>
            </a:prstGeom>
            <a:solidFill>
              <a:srgbClr val="D27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/>
                <a:t>Express intent to</a:t>
              </a:r>
              <a:endParaRPr lang="en-US" sz="12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973116" y="2526179"/>
              <a:ext cx="1129600" cy="1129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/>
                <a:t>Consult, not specified below</a:t>
              </a:r>
            </a:p>
            <a:p>
              <a:pPr algn="ctr"/>
              <a:r>
                <a:rPr lang="id-ID" sz="1050" dirty="0"/>
                <a:t>40</a:t>
              </a:r>
              <a:endParaRPr lang="en-US" sz="105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352838" y="4591317"/>
              <a:ext cx="1270677" cy="127067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400" dirty="0"/>
                <a:t>Appeal, not specified below</a:t>
              </a:r>
            </a:p>
            <a:p>
              <a:pPr algn="ctr"/>
              <a:r>
                <a:rPr lang="id-ID" sz="1200" dirty="0"/>
                <a:t>20</a:t>
              </a:r>
              <a:endParaRPr lang="en-US" sz="12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424222" y="4693800"/>
              <a:ext cx="869873" cy="869873"/>
            </a:xfrm>
            <a:prstGeom prst="ellipse">
              <a:avLst/>
            </a:prstGeom>
            <a:solidFill>
              <a:srgbClr val="4E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400" dirty="0"/>
                <a:t>Make a visit</a:t>
              </a:r>
            </a:p>
            <a:p>
              <a:pPr algn="ctr"/>
              <a:r>
                <a:rPr lang="id-ID" sz="1200" dirty="0"/>
                <a:t>42</a:t>
              </a:r>
              <a:endParaRPr lang="en-US" sz="12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797759" y="2274243"/>
              <a:ext cx="857586" cy="857586"/>
            </a:xfrm>
            <a:prstGeom prst="ellipse">
              <a:avLst/>
            </a:prstGeom>
            <a:solidFill>
              <a:srgbClr val="8BCF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000" dirty="0"/>
                <a:t>Criticize </a:t>
              </a:r>
              <a:endParaRPr lang="en-US" sz="1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778808" y="3237474"/>
              <a:ext cx="716339" cy="716339"/>
            </a:xfrm>
            <a:prstGeom prst="ellipse">
              <a:avLst/>
            </a:prstGeom>
            <a:solidFill>
              <a:srgbClr val="FFB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100" dirty="0">
                  <a:solidFill>
                    <a:schemeClr val="tx1"/>
                  </a:solidFill>
                </a:rPr>
                <a:t>Make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598683" y="3510431"/>
              <a:ext cx="716339" cy="716339"/>
            </a:xfrm>
            <a:prstGeom prst="ellipse">
              <a:avLst/>
            </a:prstGeom>
            <a:solidFill>
              <a:srgbClr val="797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400" dirty="0"/>
                <a:t>Express</a:t>
              </a:r>
              <a:endParaRPr lang="en-US" sz="14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978626" y="3125426"/>
              <a:ext cx="716339" cy="716339"/>
            </a:xfrm>
            <a:prstGeom prst="ellipse">
              <a:avLst/>
            </a:prstGeom>
            <a:solidFill>
              <a:srgbClr val="59A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800" dirty="0"/>
                <a:t>Engage </a:t>
              </a:r>
            </a:p>
            <a:p>
              <a:pPr algn="ctr"/>
              <a:r>
                <a:rPr lang="id-ID" sz="800" dirty="0"/>
                <a:t>In</a:t>
              </a:r>
              <a:endParaRPr lang="en-US" sz="8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786023" y="4112514"/>
              <a:ext cx="850027" cy="850027"/>
            </a:xfrm>
            <a:prstGeom prst="ellipse">
              <a:avLst/>
            </a:prstGeom>
            <a:solidFill>
              <a:srgbClr val="A0CB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400" dirty="0"/>
                <a:t>Host a visit</a:t>
              </a:r>
              <a:endParaRPr lang="en-US" sz="14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911332" y="5488117"/>
              <a:ext cx="615921" cy="576000"/>
            </a:xfrm>
            <a:prstGeom prst="ellipse">
              <a:avLst/>
            </a:prstGeom>
            <a:solidFill>
              <a:srgbClr val="4998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547588" y="4640031"/>
              <a:ext cx="563831" cy="527286"/>
            </a:xfrm>
            <a:prstGeom prst="ellipse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900" dirty="0"/>
                <a:t>Sign</a:t>
              </a:r>
              <a:endParaRPr lang="en-US" sz="9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5799918" y="3536189"/>
              <a:ext cx="396000" cy="396000"/>
            </a:xfrm>
            <a:prstGeom prst="ellipse">
              <a:avLst/>
            </a:prstGeom>
            <a:solidFill>
              <a:srgbClr val="4E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957181" y="4185814"/>
              <a:ext cx="593614" cy="593614"/>
            </a:xfrm>
            <a:prstGeom prst="ellipse">
              <a:avLst/>
            </a:prstGeom>
            <a:solidFill>
              <a:srgbClr val="86B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079739" y="4828142"/>
              <a:ext cx="593614" cy="593614"/>
            </a:xfrm>
            <a:prstGeom prst="ellipse">
              <a:avLst/>
            </a:prstGeom>
            <a:solidFill>
              <a:srgbClr val="FFB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681668" y="3092118"/>
              <a:ext cx="334800" cy="333884"/>
            </a:xfrm>
            <a:prstGeom prst="ellipse">
              <a:avLst/>
            </a:prstGeom>
            <a:solidFill>
              <a:srgbClr val="8BCF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558623" y="3124268"/>
              <a:ext cx="400097" cy="356769"/>
            </a:xfrm>
            <a:prstGeom prst="ellipse">
              <a:avLst/>
            </a:prstGeom>
            <a:solidFill>
              <a:srgbClr val="B69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268513" y="5936661"/>
              <a:ext cx="615617" cy="575716"/>
            </a:xfrm>
            <a:prstGeom prst="ellipse">
              <a:avLst/>
            </a:prstGeom>
            <a:solidFill>
              <a:srgbClr val="F28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900456" y="3963284"/>
              <a:ext cx="216000" cy="216000"/>
            </a:xfrm>
            <a:prstGeom prst="ellipse">
              <a:avLst/>
            </a:prstGeom>
            <a:solidFill>
              <a:srgbClr val="A0CB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825434" y="4199710"/>
              <a:ext cx="396000" cy="396000"/>
            </a:xfrm>
            <a:prstGeom prst="ellipse">
              <a:avLst/>
            </a:prstGeom>
            <a:solidFill>
              <a:srgbClr val="B59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153204" y="3881074"/>
              <a:ext cx="486000" cy="486000"/>
            </a:xfrm>
            <a:prstGeom prst="ellipse">
              <a:avLst/>
            </a:prstGeom>
            <a:solidFill>
              <a:srgbClr val="59A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886339" y="5306096"/>
              <a:ext cx="396000" cy="396000"/>
            </a:xfrm>
            <a:prstGeom prst="ellipse">
              <a:avLst/>
            </a:prstGeom>
            <a:solidFill>
              <a:srgbClr val="59A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4693005" y="5622976"/>
              <a:ext cx="360000" cy="327273"/>
            </a:xfrm>
            <a:prstGeom prst="ellipse">
              <a:avLst/>
            </a:prstGeom>
            <a:solidFill>
              <a:srgbClr val="A0CB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4346245" y="5658090"/>
              <a:ext cx="331200" cy="301091"/>
            </a:xfrm>
            <a:prstGeom prst="ellipse">
              <a:avLst/>
            </a:prstGeom>
            <a:solidFill>
              <a:srgbClr val="D4A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5315022" y="3704493"/>
              <a:ext cx="504000" cy="504000"/>
            </a:xfrm>
            <a:prstGeom prst="ellipse">
              <a:avLst/>
            </a:prstGeom>
            <a:solidFill>
              <a:srgbClr val="FF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819374" y="5861994"/>
              <a:ext cx="292868" cy="291600"/>
            </a:xfrm>
            <a:prstGeom prst="ellipse">
              <a:avLst/>
            </a:prstGeom>
            <a:solidFill>
              <a:srgbClr val="4E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2687034" y="5565296"/>
              <a:ext cx="274790" cy="273600"/>
            </a:xfrm>
            <a:prstGeom prst="ellipse">
              <a:avLst/>
            </a:prstGeom>
            <a:solidFill>
              <a:srgbClr val="D37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2162556" y="5335504"/>
              <a:ext cx="321794" cy="320400"/>
            </a:xfrm>
            <a:prstGeom prst="ellipse">
              <a:avLst/>
            </a:prstGeom>
            <a:solidFill>
              <a:srgbClr val="D6A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566064" y="3159116"/>
              <a:ext cx="379645" cy="378000"/>
            </a:xfrm>
            <a:prstGeom prst="ellipse">
              <a:avLst/>
            </a:prstGeom>
            <a:solidFill>
              <a:srgbClr val="B69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487260" y="2746352"/>
              <a:ext cx="336257" cy="334800"/>
            </a:xfrm>
            <a:prstGeom prst="ellipse">
              <a:avLst/>
            </a:prstGeom>
            <a:solidFill>
              <a:srgbClr val="F1C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4598683" y="2030746"/>
              <a:ext cx="372414" cy="370800"/>
            </a:xfrm>
            <a:prstGeom prst="ellipse">
              <a:avLst/>
            </a:prstGeom>
            <a:solidFill>
              <a:srgbClr val="419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98920" y="3813045"/>
            <a:ext cx="4392959" cy="584775"/>
            <a:chOff x="598920" y="3813045"/>
            <a:chExt cx="4392959" cy="584775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1838480" y="4105433"/>
              <a:ext cx="3153399" cy="900"/>
            </a:xfrm>
            <a:prstGeom prst="line">
              <a:avLst/>
            </a:prstGeom>
            <a:ln w="57150">
              <a:solidFill>
                <a:srgbClr val="C2A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98920" y="3813045"/>
              <a:ext cx="18748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200" spc="-300" dirty="0"/>
                <a:t>9, 75%</a:t>
              </a:r>
              <a:endParaRPr lang="en-US" sz="3200" spc="-3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415726" y="2041356"/>
            <a:ext cx="2839048" cy="461665"/>
            <a:chOff x="2415726" y="2041356"/>
            <a:chExt cx="2839048" cy="461665"/>
          </a:xfrm>
        </p:grpSpPr>
        <p:cxnSp>
          <p:nvCxnSpPr>
            <p:cNvPr id="47" name="Straight Connector 46"/>
            <p:cNvCxnSpPr/>
            <p:nvPr/>
          </p:nvCxnSpPr>
          <p:spPr>
            <a:xfrm flipH="1">
              <a:off x="3415179" y="2276586"/>
              <a:ext cx="1839595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15726" y="2041356"/>
              <a:ext cx="1231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dirty="0"/>
                <a:t>9,03%</a:t>
              </a:r>
              <a:endParaRPr lang="en-US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976253" y="4583501"/>
            <a:ext cx="2405255" cy="523220"/>
            <a:chOff x="8976253" y="4583501"/>
            <a:chExt cx="2405255" cy="523220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8976253" y="4818491"/>
              <a:ext cx="1116782" cy="0"/>
            </a:xfrm>
            <a:prstGeom prst="line">
              <a:avLst/>
            </a:prstGeom>
            <a:ln w="57150">
              <a:solidFill>
                <a:srgbClr val="6855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0126912" y="4583501"/>
              <a:ext cx="1254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800" spc="-150" dirty="0"/>
                <a:t>9,34%</a:t>
              </a:r>
              <a:endParaRPr lang="en-US" sz="2800" spc="-150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C4A58EE-B362-4307-B7C5-CC549711AD0A}"/>
              </a:ext>
            </a:extLst>
          </p:cNvPr>
          <p:cNvSpPr/>
          <p:nvPr/>
        </p:nvSpPr>
        <p:spPr>
          <a:xfrm>
            <a:off x="137612" y="840092"/>
            <a:ext cx="461308" cy="461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CC78FF6A-6376-473A-BCC1-D8FB919881E2}"/>
              </a:ext>
            </a:extLst>
          </p:cNvPr>
          <p:cNvSpPr txBox="1">
            <a:spLocks/>
          </p:cNvSpPr>
          <p:nvPr/>
        </p:nvSpPr>
        <p:spPr>
          <a:xfrm>
            <a:off x="138548" y="824365"/>
            <a:ext cx="460372" cy="492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3600" dirty="0"/>
              <a:t>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95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20" y="459864"/>
            <a:ext cx="9906000" cy="1477961"/>
          </a:xfrm>
        </p:spPr>
        <p:txBody>
          <a:bodyPr>
            <a:noAutofit/>
          </a:bodyPr>
          <a:lstStyle/>
          <a:p>
            <a:r>
              <a:rPr lang="en-US" sz="3600" dirty="0" err="1"/>
              <a:t>Apa</a:t>
            </a:r>
            <a:r>
              <a:rPr lang="en-US" sz="3600" dirty="0"/>
              <a:t> </a:t>
            </a:r>
            <a:r>
              <a:rPr lang="en-US" sz="3600" dirty="0" err="1"/>
              <a:t>saja</a:t>
            </a:r>
            <a:r>
              <a:rPr lang="en-US" sz="3600" dirty="0"/>
              <a:t> </a:t>
            </a:r>
            <a:r>
              <a:rPr lang="en-US" sz="3600" dirty="0" err="1"/>
              <a:t>hal</a:t>
            </a:r>
            <a:r>
              <a:rPr lang="en-US" sz="3600" dirty="0"/>
              <a:t> </a:t>
            </a:r>
            <a:r>
              <a:rPr lang="en-US" sz="3600" dirty="0" err="1"/>
              <a:t>menarik</a:t>
            </a:r>
            <a:r>
              <a:rPr lang="en-US" sz="3600" dirty="0"/>
              <a:t> yang </a:t>
            </a:r>
            <a:r>
              <a:rPr lang="en-US" sz="3600" dirty="0" err="1"/>
              <a:t>dibahas</a:t>
            </a:r>
            <a:r>
              <a:rPr lang="en-US" sz="3600" dirty="0"/>
              <a:t> </a:t>
            </a:r>
            <a:br>
              <a:rPr lang="id-ID" sz="3600" dirty="0"/>
            </a:br>
            <a:r>
              <a:rPr lang="en-US" sz="3600" dirty="0"/>
              <a:t>di </a:t>
            </a:r>
            <a:r>
              <a:rPr lang="en-US" sz="3600" dirty="0" err="1"/>
              <a:t>dunia</a:t>
            </a:r>
            <a:r>
              <a:rPr lang="en-US" sz="3600" dirty="0"/>
              <a:t> </a:t>
            </a:r>
            <a:r>
              <a:rPr lang="en-US" sz="3600" dirty="0" err="1"/>
              <a:t>internasional</a:t>
            </a:r>
            <a:r>
              <a:rPr lang="en-US" sz="3600" dirty="0"/>
              <a:t> </a:t>
            </a:r>
            <a:r>
              <a:rPr lang="en-US" sz="3600" dirty="0" err="1"/>
              <a:t>terkait</a:t>
            </a:r>
            <a:r>
              <a:rPr lang="en-US" sz="3600" dirty="0"/>
              <a:t> start up </a:t>
            </a:r>
            <a:br>
              <a:rPr lang="id-ID" sz="3600" dirty="0"/>
            </a:br>
            <a:r>
              <a:rPr lang="en-US" sz="3600" dirty="0"/>
              <a:t>di Indonesia?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91262" y="2269971"/>
            <a:ext cx="5809545" cy="823912"/>
          </a:xfrm>
        </p:spPr>
        <p:txBody>
          <a:bodyPr/>
          <a:lstStyle/>
          <a:p>
            <a:pPr algn="ctr"/>
            <a:r>
              <a:rPr lang="id-ID" dirty="0"/>
              <a:t># Wordcloud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2" y="3262302"/>
            <a:ext cx="5809545" cy="2852509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858000" y="2249485"/>
            <a:ext cx="4585854" cy="823912"/>
          </a:xfrm>
        </p:spPr>
        <p:txBody>
          <a:bodyPr/>
          <a:lstStyle/>
          <a:p>
            <a:pPr algn="ctr"/>
            <a:r>
              <a:rPr lang="id-ID" dirty="0"/>
              <a:t># clustering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66336732"/>
              </p:ext>
            </p:extLst>
          </p:nvPr>
        </p:nvGraphicFramePr>
        <p:xfrm>
          <a:off x="6241472" y="3083640"/>
          <a:ext cx="5645638" cy="3147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794769" y="259657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| pembahasan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6F5923-192C-4810-A1AD-B1323D2F78CA}"/>
              </a:ext>
            </a:extLst>
          </p:cNvPr>
          <p:cNvSpPr/>
          <p:nvPr/>
        </p:nvSpPr>
        <p:spPr>
          <a:xfrm>
            <a:off x="137612" y="840092"/>
            <a:ext cx="461308" cy="461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C84A9B-9383-4353-A730-003D43B6E94F}"/>
              </a:ext>
            </a:extLst>
          </p:cNvPr>
          <p:cNvSpPr txBox="1">
            <a:spLocks/>
          </p:cNvSpPr>
          <p:nvPr/>
        </p:nvSpPr>
        <p:spPr>
          <a:xfrm>
            <a:off x="138548" y="824365"/>
            <a:ext cx="460372" cy="492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3600" dirty="0"/>
              <a:t>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124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20" y="339443"/>
            <a:ext cx="11239786" cy="1462606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Bagaimana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persepsi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dunia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internasional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tentang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startup Indonesia?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28" y="1933661"/>
            <a:ext cx="8383641" cy="4453283"/>
          </a:xfr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55230" y="189679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| pembahasan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164" y="2250373"/>
            <a:ext cx="3014665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id-ID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Persepsi Dunia Internasional terhadap Startup Indonesia: </a:t>
            </a:r>
            <a:r>
              <a:rPr lang="id-ID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Netral </a:t>
            </a:r>
          </a:p>
          <a:p>
            <a:r>
              <a:rPr lang="id-ID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(Avg: 0 - 4,5)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1A7638-A7F8-4552-8E54-63B27944C7D6}"/>
              </a:ext>
            </a:extLst>
          </p:cNvPr>
          <p:cNvSpPr/>
          <p:nvPr/>
        </p:nvSpPr>
        <p:spPr>
          <a:xfrm>
            <a:off x="137612" y="840092"/>
            <a:ext cx="461308" cy="461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2ABB42-F633-49F1-BCBE-F6094983C929}"/>
              </a:ext>
            </a:extLst>
          </p:cNvPr>
          <p:cNvSpPr txBox="1">
            <a:spLocks/>
          </p:cNvSpPr>
          <p:nvPr/>
        </p:nvSpPr>
        <p:spPr>
          <a:xfrm>
            <a:off x="138548" y="824365"/>
            <a:ext cx="460372" cy="492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3600" dirty="0"/>
              <a:t>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562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95442" y="2656630"/>
            <a:ext cx="3014665" cy="304698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id-ID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Negara yang memberitakan startup Indonesia dengan nilai Avg Tone tertinggi per tahun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55230" y="189679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| pembahasan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92" y="1801384"/>
            <a:ext cx="7521350" cy="47574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DF615B-7444-4BD5-851E-6692ED0D05CE}"/>
              </a:ext>
            </a:extLst>
          </p:cNvPr>
          <p:cNvSpPr txBox="1">
            <a:spLocks/>
          </p:cNvSpPr>
          <p:nvPr/>
        </p:nvSpPr>
        <p:spPr>
          <a:xfrm>
            <a:off x="598920" y="339443"/>
            <a:ext cx="11239786" cy="1462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accent1">
                    <a:lumMod val="20000"/>
                    <a:lumOff val="80000"/>
                  </a:schemeClr>
                </a:solidFill>
              </a:rPr>
              <a:t>Bagaimana persepsi dunia internasional tentang startup Indonesia?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4C0387-C742-4535-881F-D6DEA2BA5D19}"/>
              </a:ext>
            </a:extLst>
          </p:cNvPr>
          <p:cNvSpPr/>
          <p:nvPr/>
        </p:nvSpPr>
        <p:spPr>
          <a:xfrm>
            <a:off x="137612" y="840092"/>
            <a:ext cx="461308" cy="461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4A07F6-3AF2-484F-8CF2-2F8DD215144D}"/>
              </a:ext>
            </a:extLst>
          </p:cNvPr>
          <p:cNvSpPr txBox="1">
            <a:spLocks/>
          </p:cNvSpPr>
          <p:nvPr/>
        </p:nvSpPr>
        <p:spPr>
          <a:xfrm>
            <a:off x="138548" y="824365"/>
            <a:ext cx="460372" cy="492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3600" dirty="0"/>
              <a:t>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148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83651" y="1890411"/>
            <a:ext cx="4649783" cy="823912"/>
          </a:xfrm>
        </p:spPr>
        <p:txBody>
          <a:bodyPr/>
          <a:lstStyle/>
          <a:p>
            <a:pPr algn="ctr"/>
            <a:r>
              <a:rPr lang="id-ID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As actor 1</a:t>
            </a:r>
            <a:endParaRPr lang="en-US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755026" y="1890411"/>
            <a:ext cx="3810000" cy="823912"/>
          </a:xfrm>
        </p:spPr>
        <p:txBody>
          <a:bodyPr/>
          <a:lstStyle/>
          <a:p>
            <a:pPr algn="ctr"/>
            <a:r>
              <a:rPr lang="id-ID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As actor 2</a:t>
            </a:r>
            <a:endParaRPr lang="en-US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52214" y="189679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| </a:t>
            </a:r>
            <a:r>
              <a:rPr lang="id-ID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pembahasan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689501" y="3073396"/>
            <a:ext cx="879772" cy="1546368"/>
            <a:chOff x="1689501" y="3073396"/>
            <a:chExt cx="879772" cy="15463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501" y="3073396"/>
              <a:ext cx="879772" cy="87977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48346" y="4158099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USA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906831" y="3074768"/>
            <a:ext cx="905859" cy="1544996"/>
            <a:chOff x="2906831" y="3074768"/>
            <a:chExt cx="905859" cy="15449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831" y="3074768"/>
              <a:ext cx="878400" cy="878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037115" y="4158099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SGP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22789" y="3074768"/>
            <a:ext cx="885832" cy="1544996"/>
            <a:chOff x="4122789" y="3074768"/>
            <a:chExt cx="885832" cy="15449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789" y="3074768"/>
              <a:ext cx="878400" cy="8784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33046" y="4158099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MYS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351068" y="4824696"/>
            <a:ext cx="878400" cy="1469676"/>
            <a:chOff x="2351068" y="4824696"/>
            <a:chExt cx="878400" cy="14696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068" y="4824696"/>
              <a:ext cx="878400" cy="8784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402480" y="5832707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CHN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76627" y="4824696"/>
            <a:ext cx="878400" cy="1469675"/>
            <a:chOff x="3576627" y="4824696"/>
            <a:chExt cx="878400" cy="14696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627" y="4824696"/>
              <a:ext cx="878400" cy="8784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679452" y="5832706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AUS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04182" y="3073396"/>
            <a:ext cx="879772" cy="1545682"/>
            <a:chOff x="7004182" y="3073396"/>
            <a:chExt cx="879772" cy="15456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182" y="3073396"/>
              <a:ext cx="879772" cy="87977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056281" y="4157413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USA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221512" y="3073396"/>
            <a:ext cx="898427" cy="1545682"/>
            <a:chOff x="8221512" y="3073396"/>
            <a:chExt cx="898427" cy="154568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512" y="3073396"/>
              <a:ext cx="878400" cy="878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344364" y="4157413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SGP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437470" y="3073396"/>
            <a:ext cx="878400" cy="1545682"/>
            <a:chOff x="9437470" y="3073396"/>
            <a:chExt cx="878400" cy="154568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470" y="3073396"/>
              <a:ext cx="878400" cy="878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9540295" y="4157413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MYS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855472" y="4824696"/>
            <a:ext cx="1020015" cy="1468304"/>
            <a:chOff x="8855472" y="4824696"/>
            <a:chExt cx="1020015" cy="146830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472" y="4824696"/>
              <a:ext cx="878400" cy="8784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099912" y="5831335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PHL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629913" y="4824696"/>
            <a:ext cx="878400" cy="1468304"/>
            <a:chOff x="7629913" y="4824696"/>
            <a:chExt cx="878400" cy="146830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913" y="4824696"/>
              <a:ext cx="878400" cy="8784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681325" y="5831335"/>
              <a:ext cx="775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spc="-15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CHN</a:t>
              </a:r>
              <a:endParaRPr lang="en-US" sz="2400" spc="-15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BE03A323-12EB-4F72-B9FD-2B776A368E4F}"/>
              </a:ext>
            </a:extLst>
          </p:cNvPr>
          <p:cNvSpPr txBox="1">
            <a:spLocks/>
          </p:cNvSpPr>
          <p:nvPr/>
        </p:nvSpPr>
        <p:spPr>
          <a:xfrm>
            <a:off x="598920" y="339443"/>
            <a:ext cx="11239786" cy="1462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Negara </a:t>
            </a:r>
            <a:r>
              <a:rPr lang="en-US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apa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yang </a:t>
            </a:r>
            <a:r>
              <a:rPr lang="en-US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berpengaruh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terhadap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perkembangan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startup Indonesia?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AAFD5C2-0D4F-4B5B-AAD0-0CABCF7648D2}"/>
              </a:ext>
            </a:extLst>
          </p:cNvPr>
          <p:cNvSpPr/>
          <p:nvPr/>
        </p:nvSpPr>
        <p:spPr>
          <a:xfrm>
            <a:off x="137612" y="840092"/>
            <a:ext cx="461308" cy="4613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E60F7363-8F29-4D80-A798-4C348F21E286}"/>
              </a:ext>
            </a:extLst>
          </p:cNvPr>
          <p:cNvSpPr txBox="1">
            <a:spLocks/>
          </p:cNvSpPr>
          <p:nvPr/>
        </p:nvSpPr>
        <p:spPr>
          <a:xfrm>
            <a:off x="138548" y="824365"/>
            <a:ext cx="460372" cy="492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3600" dirty="0"/>
              <a:t>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10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1410" y="2887807"/>
            <a:ext cx="9906000" cy="2852737"/>
          </a:xfrm>
        </p:spPr>
        <p:txBody>
          <a:bodyPr>
            <a:noAutofit/>
          </a:bodyPr>
          <a:lstStyle/>
          <a:p>
            <a:pPr algn="ctr"/>
            <a:r>
              <a:rPr lang="id-ID" sz="11500" dirty="0"/>
              <a:t>TERIMAKASIH</a:t>
            </a:r>
            <a:endParaRPr lang="en-US" sz="11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1" y="2171701"/>
            <a:ext cx="1638295" cy="1638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39" y="2171701"/>
            <a:ext cx="1638295" cy="163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37" y="2171701"/>
            <a:ext cx="1638295" cy="1638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33" y="2171701"/>
            <a:ext cx="1638295" cy="1638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35" y="2171701"/>
            <a:ext cx="1638295" cy="163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5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08" y="205676"/>
            <a:ext cx="11239786" cy="1462606"/>
          </a:xfrm>
        </p:spPr>
        <p:txBody>
          <a:bodyPr/>
          <a:lstStyle/>
          <a:p>
            <a:r>
              <a:rPr lang="id-ID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Pendahuluan 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044" y="3812411"/>
            <a:ext cx="2169460" cy="24866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d-ID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Dunia Industri memasuki babak baru, revolusi industri 4.0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889825" y="1801888"/>
            <a:ext cx="2057076" cy="4160475"/>
            <a:chOff x="3889825" y="1801888"/>
            <a:chExt cx="2057076" cy="41604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3889825" y="3812411"/>
              <a:ext cx="2057076" cy="21499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d-ID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Startup hadir sebagai bisnis yang berkembang pesat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073236" y="1801888"/>
              <a:ext cx="1690254" cy="1690254"/>
              <a:chOff x="3994119" y="1902423"/>
              <a:chExt cx="1690254" cy="169025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994119" y="1902423"/>
                <a:ext cx="1690254" cy="169025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9246" y="2207550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6511722" y="1801888"/>
            <a:ext cx="2057076" cy="3642421"/>
            <a:chOff x="6511722" y="1801888"/>
            <a:chExt cx="2057076" cy="3642421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6511722" y="3812411"/>
              <a:ext cx="2057076" cy="16318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d-ID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Muncul startup di Indonesia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695133" y="1801888"/>
              <a:ext cx="1690254" cy="1690254"/>
              <a:chOff x="6868757" y="1868040"/>
              <a:chExt cx="1690254" cy="169025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868757" y="1868040"/>
                <a:ext cx="1690254" cy="1690254"/>
              </a:xfrm>
              <a:prstGeom prst="ellipse">
                <a:avLst/>
              </a:prstGeom>
              <a:solidFill>
                <a:srgbClr val="FF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3884" y="2173167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27" name="Group 26"/>
          <p:cNvGrpSpPr/>
          <p:nvPr/>
        </p:nvGrpSpPr>
        <p:grpSpPr>
          <a:xfrm>
            <a:off x="9133620" y="1801888"/>
            <a:ext cx="1735569" cy="4213396"/>
            <a:chOff x="9133620" y="1801888"/>
            <a:chExt cx="1735569" cy="4213396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9133620" y="3812411"/>
              <a:ext cx="1735569" cy="22028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id-ID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Jumlah pengguna Internet di Indonesia yang tinggi</a:t>
              </a:r>
              <a:endParaRPr lang="en-US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156277" y="1801888"/>
              <a:ext cx="1690254" cy="1690254"/>
              <a:chOff x="9743395" y="1833657"/>
              <a:chExt cx="1690254" cy="1690254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9743395" y="1833657"/>
                <a:ext cx="1690254" cy="1690254"/>
              </a:xfrm>
              <a:prstGeom prst="ellipse">
                <a:avLst/>
              </a:prstGeom>
              <a:solidFill>
                <a:srgbClr val="A0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8522" y="2138784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1132647" y="1801888"/>
            <a:ext cx="1690254" cy="1690254"/>
            <a:chOff x="1132647" y="1936806"/>
            <a:chExt cx="1690254" cy="1690254"/>
          </a:xfrm>
        </p:grpSpPr>
        <p:sp>
          <p:nvSpPr>
            <p:cNvPr id="12" name="Oval 11"/>
            <p:cNvSpPr/>
            <p:nvPr/>
          </p:nvSpPr>
          <p:spPr>
            <a:xfrm>
              <a:off x="1132647" y="1936806"/>
              <a:ext cx="1690254" cy="169025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774" y="2241933"/>
              <a:ext cx="1080000" cy="1080000"/>
            </a:xfrm>
            <a:prstGeom prst="rect">
              <a:avLst/>
            </a:prstGeom>
          </p:spPr>
        </p:pic>
      </p:grpSp>
      <p:sp>
        <p:nvSpPr>
          <p:cNvPr id="28" name="Isosceles Triangle 27"/>
          <p:cNvSpPr/>
          <p:nvPr/>
        </p:nvSpPr>
        <p:spPr>
          <a:xfrm rot="16200000">
            <a:off x="8213155" y="2879153"/>
            <a:ext cx="6858002" cy="1099689"/>
          </a:xfrm>
          <a:prstGeom prst="triangle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flipH="1" flipV="1">
            <a:off x="-1" y="-3"/>
            <a:ext cx="11346874" cy="512619"/>
          </a:xfrm>
          <a:prstGeom prst="triangle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38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/>
          <p:cNvSpPr/>
          <p:nvPr/>
        </p:nvSpPr>
        <p:spPr>
          <a:xfrm>
            <a:off x="11499273" y="0"/>
            <a:ext cx="692727" cy="6858000"/>
          </a:xfrm>
          <a:prstGeom prst="triangle">
            <a:avLst>
              <a:gd name="adj" fmla="val 1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93" y="277091"/>
            <a:ext cx="11239786" cy="1462606"/>
          </a:xfrm>
        </p:spPr>
        <p:txBody>
          <a:bodyPr/>
          <a:lstStyle/>
          <a:p>
            <a:r>
              <a:rPr lang="id-ID" dirty="0"/>
              <a:t>RESEARCH QUESTION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509927"/>
              </p:ext>
            </p:extLst>
          </p:nvPr>
        </p:nvGraphicFramePr>
        <p:xfrm>
          <a:off x="1713610" y="1739697"/>
          <a:ext cx="9379527" cy="482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/>
          <p:cNvSpPr/>
          <p:nvPr/>
        </p:nvSpPr>
        <p:spPr>
          <a:xfrm>
            <a:off x="409551" y="1914070"/>
            <a:ext cx="1066800" cy="10668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9551" y="3074388"/>
            <a:ext cx="1066800" cy="10668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9551" y="4234706"/>
            <a:ext cx="1066800" cy="10668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9551" y="5395024"/>
            <a:ext cx="1066800" cy="10668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060" y="2124304"/>
            <a:ext cx="59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1</a:t>
            </a:r>
            <a:endParaRPr lang="en-US" sz="3600" b="1" dirty="0">
              <a:solidFill>
                <a:schemeClr val="bg2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061" y="3284622"/>
            <a:ext cx="59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2</a:t>
            </a:r>
            <a:endParaRPr lang="en-US" sz="3600" b="1" dirty="0">
              <a:solidFill>
                <a:schemeClr val="bg2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060" y="4444940"/>
            <a:ext cx="59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3</a:t>
            </a:r>
            <a:endParaRPr lang="en-US" sz="3600" b="1" dirty="0">
              <a:solidFill>
                <a:schemeClr val="bg2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060" y="5605258"/>
            <a:ext cx="595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4</a:t>
            </a:r>
            <a:endParaRPr lang="en-US" sz="3600" b="1" dirty="0">
              <a:solidFill>
                <a:schemeClr val="bg2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16200000">
            <a:off x="8416636" y="-3082636"/>
            <a:ext cx="692727" cy="6858000"/>
          </a:xfrm>
          <a:prstGeom prst="triangle">
            <a:avLst>
              <a:gd name="adj" fmla="val 10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1463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 rot="5400000" flipH="1" flipV="1">
            <a:off x="5515579" y="-5540353"/>
            <a:ext cx="1160842" cy="12192004"/>
          </a:xfrm>
          <a:prstGeom prst="triangle">
            <a:avLst>
              <a:gd name="adj" fmla="val 1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5DDAE-28F9-428A-878A-FDC01DBC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Metode</a:t>
            </a:r>
            <a:r>
              <a:rPr lang="en-ID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yang </a:t>
            </a:r>
            <a:r>
              <a:rPr lang="en-ID" b="1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digunakan</a:t>
            </a:r>
            <a:endParaRPr lang="en-ID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929C6-A57E-4150-94A2-2AC38E5A5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D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Preprocessing</a:t>
            </a:r>
            <a:endParaRPr lang="en-ID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Filter data GDELT </a:t>
            </a:r>
            <a:r>
              <a:rPr lang="en-ID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berdasarkan</a:t>
            </a: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kata </a:t>
            </a:r>
            <a:r>
              <a:rPr lang="en-ID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kunci</a:t>
            </a: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startup</a:t>
            </a:r>
            <a:endParaRPr lang="en-ID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Crawling website </a:t>
            </a:r>
            <a:r>
              <a:rPr lang="en-ID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dari</a:t>
            </a: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data GDELT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ID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Pembersihan</a:t>
            </a: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ID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teks</a:t>
            </a:r>
            <a:endParaRPr lang="en-ID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d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Clas</a:t>
            </a: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</a:t>
            </a:r>
            <a:r>
              <a:rPr lang="id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ification</a:t>
            </a: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 Naïve Bayes, Linear SVM, Decision Tree, Random Forest</a:t>
            </a:r>
          </a:p>
          <a:p>
            <a:pPr marL="457200" indent="-457200">
              <a:buFont typeface="+mj-lt"/>
              <a:buAutoNum type="arabicPeriod"/>
            </a:pP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Clustering: K</a:t>
            </a:r>
            <a:r>
              <a:rPr lang="id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-</a:t>
            </a:r>
            <a:r>
              <a:rPr lang="en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mean</a:t>
            </a:r>
            <a:r>
              <a:rPr lang="id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Regression: Linear Regression</a:t>
            </a:r>
          </a:p>
        </p:txBody>
      </p:sp>
      <p:sp>
        <p:nvSpPr>
          <p:cNvPr id="4" name="Isosceles Triangle 3"/>
          <p:cNvSpPr/>
          <p:nvPr/>
        </p:nvSpPr>
        <p:spPr>
          <a:xfrm rot="16200000" flipH="1">
            <a:off x="5756564" y="422563"/>
            <a:ext cx="678873" cy="12192002"/>
          </a:xfrm>
          <a:prstGeom prst="triangle">
            <a:avLst>
              <a:gd name="adj" fmla="val 1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3060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0749-1399-47D7-A1E3-307706E5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CLASSIFICATION</a:t>
            </a:r>
            <a:endParaRPr lang="en-ID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850548"/>
              </p:ext>
            </p:extLst>
          </p:nvPr>
        </p:nvGraphicFramePr>
        <p:xfrm>
          <a:off x="370321" y="1792973"/>
          <a:ext cx="7228196" cy="4312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21C785DC-836B-4365-AAAA-0C71667B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92" y="1654427"/>
            <a:ext cx="4532115" cy="445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27521" y="189679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| Analisis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694538"/>
            <a:ext cx="12192000" cy="69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96367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1AA1-36A7-473D-92BB-408F61CE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CLASSIFICATION </a:t>
            </a:r>
            <a:r>
              <a:rPr lang="id-ID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Testing </a:t>
            </a:r>
            <a:r>
              <a:rPr lang="id-ID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model –</a:t>
            </a:r>
            <a:endParaRPr lang="en-ID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21" y="189679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| Analisis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709826"/>
            <a:ext cx="12192000" cy="69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919DB8-75E0-4650-99EA-4BB9266BF572}"/>
              </a:ext>
            </a:extLst>
          </p:cNvPr>
          <p:cNvGrpSpPr/>
          <p:nvPr/>
        </p:nvGrpSpPr>
        <p:grpSpPr>
          <a:xfrm>
            <a:off x="1674217" y="1539077"/>
            <a:ext cx="4074041" cy="2433409"/>
            <a:chOff x="1674217" y="1539077"/>
            <a:chExt cx="4074041" cy="2433409"/>
          </a:xfrm>
        </p:grpSpPr>
        <p:sp>
          <p:nvSpPr>
            <p:cNvPr id="12" name="Rectangle 11"/>
            <p:cNvSpPr/>
            <p:nvPr/>
          </p:nvSpPr>
          <p:spPr>
            <a:xfrm>
              <a:off x="1674217" y="1846854"/>
              <a:ext cx="4074041" cy="21256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767280" y="1539077"/>
              <a:ext cx="393937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sz="3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latin typeface="+mj-lt"/>
                  <a:ea typeface="Calibri" panose="020F0502020204030204" pitchFamily="34" charset="0"/>
                  <a:cs typeface="Calibri" panose="020F0502020204030204" pitchFamily="34" charset="0"/>
                </a:rPr>
                <a:t>Naive Bayes</a:t>
              </a:r>
              <a:endParaRPr kumimoji="0" lang="id-ID" sz="3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03907" y="2308912"/>
              <a:ext cx="2666115" cy="1661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65,9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95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 +- 1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5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,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643</a:t>
              </a:r>
              <a:endParaRPr lang="id-ID" sz="28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dirty="0">
                  <a:solidFill>
                    <a:schemeClr val="accent1">
                      <a:lumMod val="75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Akurasi (%)</a:t>
              </a:r>
            </a:p>
            <a:p>
              <a:pPr algn="ctr"/>
              <a:endParaRPr lang="id-ID" sz="1600" dirty="0">
                <a:solidFill>
                  <a:srgbClr val="3CBEB4"/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sz="2400" dirty="0">
                  <a:solidFill>
                    <a:schemeClr val="accent4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0,0</a:t>
              </a:r>
              <a:r>
                <a:rPr lang="en-ID" sz="2400" dirty="0">
                  <a:solidFill>
                    <a:schemeClr val="accent4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92</a:t>
              </a:r>
              <a:endParaRPr lang="id-ID" sz="2400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sz="1600" dirty="0">
                  <a:solidFill>
                    <a:schemeClr val="accent1">
                      <a:lumMod val="75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Lama Proses (detik)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245438" y="2303551"/>
              <a:ext cx="293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11C028-671E-4429-8E8F-EFE1456B227A}"/>
              </a:ext>
            </a:extLst>
          </p:cNvPr>
          <p:cNvGrpSpPr/>
          <p:nvPr/>
        </p:nvGrpSpPr>
        <p:grpSpPr>
          <a:xfrm>
            <a:off x="6226416" y="1785298"/>
            <a:ext cx="4074041" cy="2187188"/>
            <a:chOff x="6226416" y="1785298"/>
            <a:chExt cx="4074041" cy="2187188"/>
          </a:xfrm>
        </p:grpSpPr>
        <p:sp>
          <p:nvSpPr>
            <p:cNvPr id="32" name="Rectangle 31"/>
            <p:cNvSpPr/>
            <p:nvPr/>
          </p:nvSpPr>
          <p:spPr>
            <a:xfrm>
              <a:off x="6226416" y="1846854"/>
              <a:ext cx="4074041" cy="21256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6319479" y="1785298"/>
              <a:ext cx="393937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sz="3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latin typeface="+mj-lt"/>
                  <a:ea typeface="Calibri" panose="020F0502020204030204" pitchFamily="34" charset="0"/>
                  <a:cs typeface="Calibri" panose="020F0502020204030204" pitchFamily="34" charset="0"/>
                </a:rPr>
                <a:t>Linear SVM</a:t>
              </a:r>
              <a:endParaRPr kumimoji="0" lang="id-ID" sz="3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4965" y="2308912"/>
              <a:ext cx="2608406" cy="1661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70,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154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 +- 1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5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,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256</a:t>
              </a:r>
              <a:endParaRPr lang="id-ID" sz="28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dirty="0">
                  <a:solidFill>
                    <a:schemeClr val="accent1">
                      <a:lumMod val="75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Akurasi (%)</a:t>
              </a:r>
            </a:p>
            <a:p>
              <a:pPr algn="ctr"/>
              <a:endParaRPr lang="id-ID" sz="1600" dirty="0">
                <a:solidFill>
                  <a:srgbClr val="3CBEB4"/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sz="2400" dirty="0">
                  <a:solidFill>
                    <a:schemeClr val="accent4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2,</a:t>
              </a:r>
              <a:r>
                <a:rPr lang="en-ID" sz="2400" dirty="0">
                  <a:solidFill>
                    <a:schemeClr val="accent4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785</a:t>
              </a:r>
              <a:endParaRPr lang="id-ID" sz="2400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sz="1600" dirty="0">
                  <a:solidFill>
                    <a:schemeClr val="accent1">
                      <a:lumMod val="75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Lama Proses (detik)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797637" y="2303551"/>
              <a:ext cx="293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674217" y="4145691"/>
            <a:ext cx="4074041" cy="2216385"/>
            <a:chOff x="1674217" y="4145691"/>
            <a:chExt cx="4074041" cy="2216385"/>
          </a:xfrm>
        </p:grpSpPr>
        <p:sp>
          <p:nvSpPr>
            <p:cNvPr id="38" name="Rectangle 3"/>
            <p:cNvSpPr>
              <a:spLocks noChangeArrowheads="1"/>
            </p:cNvSpPr>
            <p:nvPr/>
          </p:nvSpPr>
          <p:spPr bwMode="auto">
            <a:xfrm>
              <a:off x="1767280" y="4145691"/>
              <a:ext cx="393937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sz="3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latin typeface="+mj-lt"/>
                  <a:ea typeface="Calibri" panose="020F0502020204030204" pitchFamily="34" charset="0"/>
                  <a:cs typeface="Calibri" panose="020F0502020204030204" pitchFamily="34" charset="0"/>
                </a:rPr>
                <a:t>Decision Tree</a:t>
              </a:r>
              <a:endParaRPr kumimoji="0" lang="id-ID" sz="3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85662" y="4669305"/>
              <a:ext cx="2502609" cy="16927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6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2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,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556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 +- 1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7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,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131</a:t>
              </a:r>
              <a:endParaRPr lang="id-ID" sz="28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sz="2000" dirty="0">
                  <a:solidFill>
                    <a:schemeClr val="accent1">
                      <a:lumMod val="75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Akurasi (%)</a:t>
              </a:r>
            </a:p>
            <a:p>
              <a:pPr algn="ctr"/>
              <a:endParaRPr lang="id-ID" sz="1600" dirty="0">
                <a:solidFill>
                  <a:srgbClr val="3CBEB4"/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sz="2400" dirty="0">
                  <a:solidFill>
                    <a:schemeClr val="accent4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1,1</a:t>
              </a:r>
              <a:r>
                <a:rPr lang="en-ID" sz="2400" dirty="0">
                  <a:solidFill>
                    <a:schemeClr val="accent4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28</a:t>
              </a:r>
              <a:endParaRPr lang="id-ID" sz="2400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sz="1600" dirty="0">
                  <a:solidFill>
                    <a:schemeClr val="accent1">
                      <a:lumMod val="75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Lama Proses (detik)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674217" y="4207247"/>
              <a:ext cx="4074041" cy="21256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245438" y="4663944"/>
              <a:ext cx="293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6226416" y="4136795"/>
            <a:ext cx="4074041" cy="2187188"/>
            <a:chOff x="6283257" y="4136795"/>
            <a:chExt cx="4074041" cy="2187188"/>
          </a:xfrm>
        </p:grpSpPr>
        <p:sp>
          <p:nvSpPr>
            <p:cNvPr id="42" name="Rectangle 3"/>
            <p:cNvSpPr>
              <a:spLocks noChangeArrowheads="1"/>
            </p:cNvSpPr>
            <p:nvPr/>
          </p:nvSpPr>
          <p:spPr bwMode="auto">
            <a:xfrm>
              <a:off x="6376320" y="4136795"/>
              <a:ext cx="393937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sz="3200" b="1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latin typeface="+mj-lt"/>
                  <a:ea typeface="Calibri" panose="020F0502020204030204" pitchFamily="34" charset="0"/>
                  <a:cs typeface="Calibri" panose="020F0502020204030204" pitchFamily="34" charset="0"/>
                </a:rPr>
                <a:t>Random</a:t>
              </a:r>
              <a:r>
                <a:rPr kumimoji="0" lang="id-ID" sz="3200" b="1" i="0" u="none" strike="noStrike" cap="none" normalizeH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latin typeface="+mj-lt"/>
                  <a:ea typeface="Calibri" panose="020F0502020204030204" pitchFamily="34" charset="0"/>
                  <a:cs typeface="Calibri" panose="020F0502020204030204" pitchFamily="34" charset="0"/>
                </a:rPr>
                <a:t> Forest</a:t>
              </a:r>
              <a:endParaRPr kumimoji="0" lang="id-ID" sz="32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49015" y="4660409"/>
              <a:ext cx="2593980" cy="1661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6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3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,2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82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 +- 1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7</a:t>
              </a:r>
              <a:r>
                <a:rPr lang="id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,</a:t>
              </a:r>
              <a:r>
                <a:rPr lang="en-ID" sz="28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815</a:t>
              </a:r>
              <a:endParaRPr lang="id-ID" sz="28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dirty="0">
                  <a:solidFill>
                    <a:schemeClr val="accent1">
                      <a:lumMod val="75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Akurasi (%)</a:t>
              </a:r>
            </a:p>
            <a:p>
              <a:pPr algn="ctr"/>
              <a:endParaRPr lang="id-ID" sz="1600" dirty="0">
                <a:solidFill>
                  <a:srgbClr val="3CBEB4"/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en-ID" sz="2400" dirty="0">
                  <a:solidFill>
                    <a:schemeClr val="accent4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1</a:t>
              </a:r>
              <a:r>
                <a:rPr lang="id-ID" sz="2400" dirty="0">
                  <a:solidFill>
                    <a:schemeClr val="accent4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,</a:t>
              </a:r>
              <a:r>
                <a:rPr lang="en-ID" sz="2400" dirty="0">
                  <a:solidFill>
                    <a:schemeClr val="accent4">
                      <a:lumMod val="50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034</a:t>
              </a:r>
              <a:endParaRPr lang="id-ID" sz="2400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  <a:ea typeface="Calibri" panose="020F0502020204030204" pitchFamily="34" charset="0"/>
              </a:endParaRPr>
            </a:p>
            <a:p>
              <a:pPr algn="ctr"/>
              <a:r>
                <a:rPr lang="id-ID" sz="1600" dirty="0">
                  <a:solidFill>
                    <a:schemeClr val="accent1">
                      <a:lumMod val="75000"/>
                    </a:schemeClr>
                  </a:solidFill>
                  <a:latin typeface="Bahnschrift" panose="020B0502040204020203" pitchFamily="34" charset="0"/>
                  <a:ea typeface="Calibri" panose="020F0502020204030204" pitchFamily="34" charset="0"/>
                </a:rPr>
                <a:t>Lama Proses (detik)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283257" y="4198351"/>
              <a:ext cx="4074041" cy="212563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6854478" y="4655048"/>
              <a:ext cx="293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4375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1AA1-36A7-473D-92BB-408F61CE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CLASSIFICATION </a:t>
            </a:r>
            <a:r>
              <a:rPr lang="id-ID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– </a:t>
            </a:r>
            <a:r>
              <a:rPr lang="en-ID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best model’s performance</a:t>
            </a:r>
            <a:r>
              <a:rPr lang="id-ID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–</a:t>
            </a:r>
            <a:endParaRPr lang="en-ID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21" y="189679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| Analisis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709826"/>
            <a:ext cx="12192000" cy="69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4C6F27-0BC2-4675-8407-D43691DD4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71613"/>
              </p:ext>
            </p:extLst>
          </p:nvPr>
        </p:nvGraphicFramePr>
        <p:xfrm>
          <a:off x="4402698" y="2476090"/>
          <a:ext cx="3175032" cy="13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344">
                  <a:extLst>
                    <a:ext uri="{9D8B030D-6E8A-4147-A177-3AD203B41FA5}">
                      <a16:colId xmlns:a16="http://schemas.microsoft.com/office/drawing/2014/main" val="2160995917"/>
                    </a:ext>
                  </a:extLst>
                </a:gridCol>
                <a:gridCol w="1058344">
                  <a:extLst>
                    <a:ext uri="{9D8B030D-6E8A-4147-A177-3AD203B41FA5}">
                      <a16:colId xmlns:a16="http://schemas.microsoft.com/office/drawing/2014/main" val="364071857"/>
                    </a:ext>
                  </a:extLst>
                </a:gridCol>
                <a:gridCol w="1058344">
                  <a:extLst>
                    <a:ext uri="{9D8B030D-6E8A-4147-A177-3AD203B41FA5}">
                      <a16:colId xmlns:a16="http://schemas.microsoft.com/office/drawing/2014/main" val="2073803844"/>
                    </a:ext>
                  </a:extLst>
                </a:gridCol>
              </a:tblGrid>
              <a:tr h="452664"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True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True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00306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Predict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23888"/>
                  </a:ext>
                </a:extLst>
              </a:tr>
              <a:tr h="452664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Predict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382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2FD71C-9672-46F1-A3D2-84B381A86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84867"/>
              </p:ext>
            </p:extLst>
          </p:nvPr>
        </p:nvGraphicFramePr>
        <p:xfrm>
          <a:off x="2812668" y="4505540"/>
          <a:ext cx="635508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573">
                  <a:extLst>
                    <a:ext uri="{9D8B030D-6E8A-4147-A177-3AD203B41FA5}">
                      <a16:colId xmlns:a16="http://schemas.microsoft.com/office/drawing/2014/main" val="3390451802"/>
                    </a:ext>
                  </a:extLst>
                </a:gridCol>
                <a:gridCol w="1269129">
                  <a:extLst>
                    <a:ext uri="{9D8B030D-6E8A-4147-A177-3AD203B41FA5}">
                      <a16:colId xmlns:a16="http://schemas.microsoft.com/office/drawing/2014/main" val="1206920628"/>
                    </a:ext>
                  </a:extLst>
                </a:gridCol>
                <a:gridCol w="1269129">
                  <a:extLst>
                    <a:ext uri="{9D8B030D-6E8A-4147-A177-3AD203B41FA5}">
                      <a16:colId xmlns:a16="http://schemas.microsoft.com/office/drawing/2014/main" val="447686187"/>
                    </a:ext>
                  </a:extLst>
                </a:gridCol>
                <a:gridCol w="1269129">
                  <a:extLst>
                    <a:ext uri="{9D8B030D-6E8A-4147-A177-3AD203B41FA5}">
                      <a16:colId xmlns:a16="http://schemas.microsoft.com/office/drawing/2014/main" val="3045138065"/>
                    </a:ext>
                  </a:extLst>
                </a:gridCol>
                <a:gridCol w="1269129">
                  <a:extLst>
                    <a:ext uri="{9D8B030D-6E8A-4147-A177-3AD203B41FA5}">
                      <a16:colId xmlns:a16="http://schemas.microsoft.com/office/drawing/2014/main" val="753427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4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Label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0,67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0,73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0,70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01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Label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0,74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0,69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0,71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4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 err="1"/>
                        <a:t>Avg</a:t>
                      </a:r>
                      <a:r>
                        <a:rPr lang="en-ID" dirty="0"/>
                        <a:t> /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0,71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0,71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0,71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22154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89031E5-49F4-4087-9E97-5CD43455474E}"/>
              </a:ext>
            </a:extLst>
          </p:cNvPr>
          <p:cNvSpPr txBox="1"/>
          <p:nvPr/>
        </p:nvSpPr>
        <p:spPr>
          <a:xfrm>
            <a:off x="4231082" y="1983128"/>
            <a:ext cx="351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/>
              <a:t>Confusion Matrix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9D147B-005B-4478-A692-4CB832FBE015}"/>
              </a:ext>
            </a:extLst>
          </p:cNvPr>
          <p:cNvSpPr txBox="1"/>
          <p:nvPr/>
        </p:nvSpPr>
        <p:spPr>
          <a:xfrm>
            <a:off x="4231080" y="4043875"/>
            <a:ext cx="351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b="1" dirty="0"/>
              <a:t>Detail Performance</a:t>
            </a:r>
          </a:p>
        </p:txBody>
      </p:sp>
    </p:spTree>
    <p:extLst>
      <p:ext uri="{BB962C8B-B14F-4D97-AF65-F5344CB8AC3E}">
        <p14:creationId xmlns:p14="http://schemas.microsoft.com/office/powerpoint/2010/main" val="16431434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Clustering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5772" y="1792970"/>
            <a:ext cx="4838988" cy="4358446"/>
            <a:chOff x="370321" y="1792972"/>
            <a:chExt cx="4838988" cy="4358446"/>
          </a:xfrm>
        </p:grpSpPr>
        <p:sp>
          <p:nvSpPr>
            <p:cNvPr id="3" name="Rectangle 2"/>
            <p:cNvSpPr/>
            <p:nvPr/>
          </p:nvSpPr>
          <p:spPr>
            <a:xfrm>
              <a:off x="370321" y="1792972"/>
              <a:ext cx="4838988" cy="4358446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7197C2-186C-42CF-8B59-3EBCC45B4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17" y="2555465"/>
              <a:ext cx="4025600" cy="285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55533" y="2018887"/>
              <a:ext cx="3807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400" dirty="0">
                  <a:solidFill>
                    <a:schemeClr val="accent4">
                      <a:lumMod val="50000"/>
                    </a:schemeClr>
                  </a:solidFill>
                </a:rPr>
                <a:t>Penentuan jumlah kelas = 3</a:t>
              </a:r>
              <a:endParaRPr lang="en-US" sz="24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827521" y="189679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| Analisis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921960" y="1792970"/>
            <a:ext cx="1947422" cy="4358446"/>
            <a:chOff x="5921960" y="1792970"/>
            <a:chExt cx="1947422" cy="4358446"/>
          </a:xfrm>
        </p:grpSpPr>
        <p:sp>
          <p:nvSpPr>
            <p:cNvPr id="7" name="Rectangle 6"/>
            <p:cNvSpPr/>
            <p:nvPr/>
          </p:nvSpPr>
          <p:spPr>
            <a:xfrm>
              <a:off x="5921960" y="1792970"/>
              <a:ext cx="1947422" cy="435844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82161" y="1933661"/>
              <a:ext cx="1427020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d-ID" sz="2000" dirty="0"/>
                <a:t>Cluster 0:</a:t>
              </a:r>
            </a:p>
            <a:p>
              <a:pPr lvl="0" algn="ctr"/>
              <a:r>
                <a:rPr lang="en-US" sz="2000" dirty="0" err="1"/>
                <a:t>asia</a:t>
              </a:r>
              <a:r>
                <a:rPr lang="en-US" sz="2000" dirty="0"/>
                <a:t> </a:t>
              </a:r>
              <a:endParaRPr lang="id-ID" sz="2000" dirty="0"/>
            </a:p>
            <a:p>
              <a:pPr lvl="0" algn="ctr"/>
              <a:r>
                <a:rPr lang="en-US" sz="2000" dirty="0"/>
                <a:t>million </a:t>
              </a:r>
              <a:endParaRPr lang="id-ID" sz="2000" dirty="0"/>
            </a:p>
            <a:p>
              <a:pPr lvl="0" algn="ctr"/>
              <a:r>
                <a:rPr lang="en-US" sz="2000" dirty="0"/>
                <a:t>online </a:t>
              </a:r>
              <a:endParaRPr lang="id-ID" sz="2000" dirty="0"/>
            </a:p>
            <a:p>
              <a:pPr lvl="0" algn="ctr"/>
              <a:r>
                <a:rPr lang="en-US" sz="2000" dirty="0"/>
                <a:t>funding </a:t>
              </a:r>
              <a:endParaRPr lang="id-ID" sz="2000" dirty="0"/>
            </a:p>
            <a:p>
              <a:pPr lvl="0" algn="ctr"/>
              <a:r>
                <a:rPr lang="en-US" sz="2000" dirty="0"/>
                <a:t>market </a:t>
              </a:r>
              <a:endParaRPr lang="id-ID" sz="2000" dirty="0"/>
            </a:p>
            <a:p>
              <a:pPr lvl="0" algn="ctr"/>
              <a:r>
                <a:rPr lang="en-US" sz="2000" dirty="0" err="1"/>
                <a:t>singapore</a:t>
              </a:r>
              <a:r>
                <a:rPr lang="en-US" sz="2000" dirty="0"/>
                <a:t> </a:t>
              </a:r>
              <a:endParaRPr lang="id-ID" sz="2000" dirty="0"/>
            </a:p>
            <a:p>
              <a:pPr lvl="0" algn="ctr"/>
              <a:r>
                <a:rPr lang="en-US" sz="2000" dirty="0"/>
                <a:t>new </a:t>
              </a:r>
              <a:endParaRPr lang="id-ID" sz="2000" dirty="0"/>
            </a:p>
            <a:p>
              <a:pPr lvl="0" algn="ctr"/>
              <a:r>
                <a:rPr lang="en-US" sz="2000" dirty="0"/>
                <a:t>tech </a:t>
              </a:r>
              <a:endParaRPr lang="id-ID" sz="2000" dirty="0"/>
            </a:p>
            <a:p>
              <a:pPr lvl="0" algn="ctr"/>
              <a:r>
                <a:rPr lang="en-US" sz="2000" dirty="0"/>
                <a:t>platform </a:t>
              </a:r>
              <a:endParaRPr lang="id-ID" sz="2000" dirty="0"/>
            </a:p>
            <a:p>
              <a:pPr lvl="0" algn="ctr"/>
              <a:r>
                <a:rPr lang="en-US" sz="2000" dirty="0" err="1"/>
                <a:t>jakarta</a:t>
              </a:r>
              <a:r>
                <a:rPr lang="en-US" sz="2000" dirty="0"/>
                <a:t> </a:t>
              </a:r>
            </a:p>
            <a:p>
              <a:pPr algn="ctr"/>
              <a:endParaRPr lang="id-ID" sz="2000" dirty="0"/>
            </a:p>
            <a:p>
              <a:pPr algn="ctr"/>
              <a:r>
                <a:rPr lang="id-ID" sz="2000" dirty="0">
                  <a:solidFill>
                    <a:schemeClr val="accent1">
                      <a:lumMod val="50000"/>
                    </a:schemeClr>
                  </a:solidFill>
                </a:rPr>
                <a:t>“General”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869382" y="1792970"/>
            <a:ext cx="1947422" cy="4358446"/>
            <a:chOff x="7869382" y="1792970"/>
            <a:chExt cx="1947422" cy="4358446"/>
          </a:xfrm>
        </p:grpSpPr>
        <p:sp>
          <p:nvSpPr>
            <p:cNvPr id="22" name="Rectangle 21"/>
            <p:cNvSpPr/>
            <p:nvPr/>
          </p:nvSpPr>
          <p:spPr>
            <a:xfrm>
              <a:off x="7869382" y="1792970"/>
              <a:ext cx="1947422" cy="43584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6458" y="1933661"/>
              <a:ext cx="159327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d-ID" sz="2000" dirty="0"/>
                <a:t>Cluster 1:</a:t>
              </a:r>
            </a:p>
            <a:p>
              <a:pPr lvl="0" algn="ctr"/>
              <a:r>
                <a:rPr lang="en-US" sz="2000" dirty="0"/>
                <a:t>commerce</a:t>
              </a:r>
            </a:p>
            <a:p>
              <a:pPr lvl="0" algn="ctr"/>
              <a:r>
                <a:rPr lang="en-US" sz="2000" dirty="0"/>
                <a:t>e commerce</a:t>
              </a:r>
            </a:p>
            <a:p>
              <a:pPr lvl="0" algn="ctr"/>
              <a:r>
                <a:rPr lang="en-US" sz="2000" dirty="0"/>
                <a:t>e</a:t>
              </a:r>
            </a:p>
            <a:p>
              <a:pPr lvl="0" algn="ctr"/>
              <a:r>
                <a:rPr lang="en-US" sz="2000" dirty="0"/>
                <a:t>online</a:t>
              </a:r>
            </a:p>
            <a:p>
              <a:pPr lvl="0" algn="ctr"/>
              <a:r>
                <a:rPr lang="en-US" sz="2000" dirty="0"/>
                <a:t>com</a:t>
              </a:r>
            </a:p>
            <a:p>
              <a:pPr lvl="0" algn="ctr"/>
              <a:r>
                <a:rPr lang="en-US" sz="2000" dirty="0"/>
                <a:t>government</a:t>
              </a:r>
            </a:p>
            <a:p>
              <a:pPr lvl="0" algn="ctr"/>
              <a:r>
                <a:rPr lang="en-US" sz="2000" dirty="0"/>
                <a:t>market</a:t>
              </a:r>
            </a:p>
            <a:p>
              <a:pPr lvl="0" algn="ctr"/>
              <a:r>
                <a:rPr lang="en-US" sz="2000" dirty="0"/>
                <a:t>billion</a:t>
              </a:r>
            </a:p>
            <a:p>
              <a:pPr lvl="0" algn="ctr"/>
              <a:r>
                <a:rPr lang="en-US" sz="2000" dirty="0"/>
                <a:t>percent</a:t>
              </a:r>
            </a:p>
            <a:p>
              <a:pPr lvl="0" algn="ctr"/>
              <a:r>
                <a:rPr lang="en-US" sz="2000" dirty="0"/>
                <a:t>China</a:t>
              </a:r>
              <a:endParaRPr lang="id-ID" sz="2000" dirty="0"/>
            </a:p>
            <a:p>
              <a:pPr lvl="0" algn="ctr"/>
              <a:endParaRPr lang="id-ID" sz="2000" dirty="0"/>
            </a:p>
            <a:p>
              <a:pPr lvl="0" algn="ctr"/>
              <a:r>
                <a:rPr lang="id-ID" sz="2000" dirty="0">
                  <a:solidFill>
                    <a:schemeClr val="accent1">
                      <a:lumMod val="50000"/>
                    </a:schemeClr>
                  </a:solidFill>
                </a:rPr>
                <a:t>“E-commerce”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88467" y="1792970"/>
            <a:ext cx="1947422" cy="4358446"/>
            <a:chOff x="9788467" y="1792970"/>
            <a:chExt cx="1947422" cy="4358446"/>
          </a:xfrm>
        </p:grpSpPr>
        <p:sp>
          <p:nvSpPr>
            <p:cNvPr id="23" name="Rectangle 22"/>
            <p:cNvSpPr/>
            <p:nvPr/>
          </p:nvSpPr>
          <p:spPr>
            <a:xfrm>
              <a:off x="9788467" y="1792970"/>
              <a:ext cx="1947422" cy="43584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917051" y="1939636"/>
              <a:ext cx="1690255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dirty="0"/>
                <a:t>Cluster 2:</a:t>
              </a:r>
            </a:p>
            <a:p>
              <a:pPr algn="ctr"/>
              <a:r>
                <a:rPr lang="en-US" sz="2000" dirty="0" err="1"/>
                <a:t>fintech</a:t>
              </a:r>
              <a:endParaRPr lang="en-US" sz="2000" dirty="0"/>
            </a:p>
            <a:p>
              <a:pPr algn="ctr"/>
              <a:r>
                <a:rPr lang="en-US" sz="2000" dirty="0"/>
                <a:t>financial</a:t>
              </a:r>
            </a:p>
            <a:p>
              <a:pPr algn="ctr"/>
              <a:r>
                <a:rPr lang="en-US" sz="2000" dirty="0"/>
                <a:t>bank</a:t>
              </a:r>
            </a:p>
            <a:p>
              <a:pPr algn="ctr"/>
              <a:r>
                <a:rPr lang="en-US" sz="2000" dirty="0"/>
                <a:t>services</a:t>
              </a:r>
            </a:p>
            <a:p>
              <a:pPr algn="ctr"/>
              <a:r>
                <a:rPr lang="en-US" sz="2000" dirty="0"/>
                <a:t>technology</a:t>
              </a:r>
            </a:p>
            <a:p>
              <a:pPr algn="ctr"/>
              <a:r>
                <a:rPr lang="en-US" sz="2000" dirty="0"/>
                <a:t>industry</a:t>
              </a:r>
            </a:p>
            <a:p>
              <a:pPr algn="ctr"/>
              <a:r>
                <a:rPr lang="en-US" sz="2000" dirty="0"/>
                <a:t>sector</a:t>
              </a:r>
            </a:p>
            <a:p>
              <a:pPr algn="ctr"/>
              <a:r>
                <a:rPr lang="en-US" sz="2000" dirty="0"/>
                <a:t>new</a:t>
              </a:r>
            </a:p>
            <a:p>
              <a:pPr algn="ctr"/>
              <a:r>
                <a:rPr lang="en-US" sz="2000" dirty="0"/>
                <a:t>payment</a:t>
              </a:r>
            </a:p>
            <a:p>
              <a:pPr algn="ctr"/>
              <a:r>
                <a:rPr lang="en-US" sz="2000" dirty="0"/>
                <a:t>Development</a:t>
              </a:r>
              <a:endParaRPr lang="id-ID" sz="2000" dirty="0"/>
            </a:p>
            <a:p>
              <a:pPr algn="ctr"/>
              <a:endParaRPr lang="id-ID" sz="2000" dirty="0"/>
            </a:p>
            <a:p>
              <a:pPr algn="ctr"/>
              <a:r>
                <a:rPr lang="id-ID" sz="2000" dirty="0">
                  <a:solidFill>
                    <a:schemeClr val="accent1">
                      <a:lumMod val="50000"/>
                    </a:schemeClr>
                  </a:solidFill>
                </a:rPr>
                <a:t>“Fintech”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6500574"/>
            <a:ext cx="12192000" cy="69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98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 flipH="1">
            <a:off x="-1" y="858982"/>
            <a:ext cx="9268691" cy="6100019"/>
          </a:xfrm>
          <a:prstGeom prst="triangle">
            <a:avLst>
              <a:gd name="adj" fmla="val 10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138545" y="5665634"/>
            <a:ext cx="12053455" cy="1293368"/>
          </a:xfrm>
          <a:prstGeom prst="triangle">
            <a:avLst>
              <a:gd name="adj" fmla="val 10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379" y="127678"/>
            <a:ext cx="11239786" cy="1462606"/>
          </a:xfrm>
        </p:spPr>
        <p:txBody>
          <a:bodyPr/>
          <a:lstStyle/>
          <a:p>
            <a:r>
              <a:rPr lang="id-ID" dirty="0"/>
              <a:t>Clustering </a:t>
            </a:r>
            <a:r>
              <a:rPr lang="id-ID" sz="3200" dirty="0">
                <a:solidFill>
                  <a:schemeClr val="accent6">
                    <a:lumMod val="75000"/>
                  </a:schemeClr>
                </a:solidFill>
              </a:rPr>
              <a:t>– Visualisasi -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F1E33A-E542-40BB-A144-84E327A7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438" y="1652285"/>
            <a:ext cx="9071731" cy="476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27521" y="189679"/>
            <a:ext cx="11239786" cy="14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| Analisis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1777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tartup">
      <a:dk1>
        <a:srgbClr val="444655"/>
      </a:dk1>
      <a:lt1>
        <a:srgbClr val="E6F4F1"/>
      </a:lt1>
      <a:dk2>
        <a:srgbClr val="082D67"/>
      </a:dk2>
      <a:lt2>
        <a:srgbClr val="A9AABC"/>
      </a:lt2>
      <a:accent1>
        <a:srgbClr val="C2A45E"/>
      </a:accent1>
      <a:accent2>
        <a:srgbClr val="6070B3"/>
      </a:accent2>
      <a:accent3>
        <a:srgbClr val="444655"/>
      </a:accent3>
      <a:accent4>
        <a:srgbClr val="A9AABC"/>
      </a:accent4>
      <a:accent5>
        <a:srgbClr val="6070B3"/>
      </a:accent5>
      <a:accent6>
        <a:srgbClr val="A9AABC"/>
      </a:accent6>
      <a:hlink>
        <a:srgbClr val="E6F4F1"/>
      </a:hlink>
      <a:folHlink>
        <a:srgbClr val="E6F4F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</TotalTime>
  <Words>556</Words>
  <Application>Microsoft Office PowerPoint</Application>
  <PresentationFormat>Widescreen</PresentationFormat>
  <Paragraphs>197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Narrow</vt:lpstr>
      <vt:lpstr>Bahnschrift</vt:lpstr>
      <vt:lpstr>Bahnschrift SemiBold SemiConden</vt:lpstr>
      <vt:lpstr>Calibri</vt:lpstr>
      <vt:lpstr>HP Simplified Light</vt:lpstr>
      <vt:lpstr>Tw Cen MT</vt:lpstr>
      <vt:lpstr>Wingdings</vt:lpstr>
      <vt:lpstr>Circuit</vt:lpstr>
      <vt:lpstr>Eksplorasi dinamisme  startup Indonesia  dengan gdelt</vt:lpstr>
      <vt:lpstr>Pendahuluan </vt:lpstr>
      <vt:lpstr>RESEARCH QUESTION</vt:lpstr>
      <vt:lpstr>Metode yang digunakan</vt:lpstr>
      <vt:lpstr>CLASSIFICATION</vt:lpstr>
      <vt:lpstr>CLASSIFICATION – Testing model –</vt:lpstr>
      <vt:lpstr>CLASSIFICATION – best model’s performance –</vt:lpstr>
      <vt:lpstr>Clustering</vt:lpstr>
      <vt:lpstr>Clustering – Visualisasi - </vt:lpstr>
      <vt:lpstr>Event seputar apa saja yang sedang ngetren di Indonesia?</vt:lpstr>
      <vt:lpstr>Apa saja hal menarik yang dibahas  di dunia internasional terkait start up  di Indonesia?</vt:lpstr>
      <vt:lpstr>Bagaimana persepsi dunia internasional tentang startup Indonesia?</vt:lpstr>
      <vt:lpstr>PowerPoint Presentation</vt:lpstr>
      <vt:lpstr>PowerPoint Presentation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Eksplorasi dinamisme startup Indonesia dengan gdelt</dc:title>
  <dc:creator>Luthfi Zharif</dc:creator>
  <cp:lastModifiedBy>Luthfi Zharif</cp:lastModifiedBy>
  <cp:revision>72</cp:revision>
  <dcterms:created xsi:type="dcterms:W3CDTF">2018-12-02T23:04:07Z</dcterms:created>
  <dcterms:modified xsi:type="dcterms:W3CDTF">2018-12-05T05:38:04Z</dcterms:modified>
</cp:coreProperties>
</file>